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8"/>
  </p:notesMasterIdLst>
  <p:sldIdLst>
    <p:sldId id="256" r:id="rId2"/>
    <p:sldId id="305" r:id="rId3"/>
    <p:sldId id="386" r:id="rId4"/>
    <p:sldId id="394" r:id="rId5"/>
    <p:sldId id="392" r:id="rId6"/>
    <p:sldId id="390" r:id="rId7"/>
    <p:sldId id="391" r:id="rId8"/>
    <p:sldId id="258" r:id="rId9"/>
    <p:sldId id="298" r:id="rId10"/>
    <p:sldId id="261" r:id="rId11"/>
    <p:sldId id="357" r:id="rId12"/>
    <p:sldId id="358" r:id="rId13"/>
    <p:sldId id="359" r:id="rId14"/>
    <p:sldId id="363" r:id="rId15"/>
    <p:sldId id="332" r:id="rId16"/>
    <p:sldId id="361" r:id="rId17"/>
    <p:sldId id="364" r:id="rId18"/>
    <p:sldId id="362" r:id="rId19"/>
    <p:sldId id="335" r:id="rId20"/>
    <p:sldId id="367" r:id="rId21"/>
    <p:sldId id="369" r:id="rId22"/>
    <p:sldId id="336" r:id="rId23"/>
    <p:sldId id="368" r:id="rId24"/>
    <p:sldId id="365" r:id="rId25"/>
    <p:sldId id="370" r:id="rId26"/>
    <p:sldId id="371" r:id="rId27"/>
    <p:sldId id="373" r:id="rId28"/>
    <p:sldId id="372" r:id="rId29"/>
    <p:sldId id="329" r:id="rId30"/>
    <p:sldId id="331" r:id="rId31"/>
    <p:sldId id="375" r:id="rId32"/>
    <p:sldId id="376" r:id="rId33"/>
    <p:sldId id="377" r:id="rId34"/>
    <p:sldId id="378" r:id="rId35"/>
    <p:sldId id="379" r:id="rId36"/>
    <p:sldId id="381" r:id="rId37"/>
    <p:sldId id="306" r:id="rId38"/>
    <p:sldId id="304" r:id="rId39"/>
    <p:sldId id="312" r:id="rId40"/>
    <p:sldId id="382" r:id="rId41"/>
    <p:sldId id="279" r:id="rId42"/>
    <p:sldId id="355" r:id="rId43"/>
    <p:sldId id="388" r:id="rId44"/>
    <p:sldId id="385" r:id="rId45"/>
    <p:sldId id="395" r:id="rId46"/>
    <p:sldId id="263" r:id="rId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0000FF"/>
    <a:srgbClr val="464DD9"/>
    <a:srgbClr val="BDD7EE"/>
    <a:srgbClr val="7030A0"/>
    <a:srgbClr val="5B9BD5"/>
    <a:srgbClr val="D5A6DF"/>
    <a:srgbClr val="FF91C8"/>
    <a:srgbClr val="99CC67"/>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4" autoAdjust="0"/>
    <p:restoredTop sz="95872" autoAdjust="0"/>
  </p:normalViewPr>
  <p:slideViewPr>
    <p:cSldViewPr snapToGrid="0">
      <p:cViewPr varScale="1">
        <p:scale>
          <a:sx n="125" d="100"/>
          <a:sy n="125" d="100"/>
        </p:scale>
        <p:origin x="1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2023/9/18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DC56F0-BEE5-4715-8E33-DABC78619DE8}"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2023/9/18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lvl1pPr marL="360045">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lvl1pPr marL="360045">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2023/9/18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2023/9/18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2023/9/18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2023/9/18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pitchFamily="34" charset="-122"/>
                <a:ea typeface="Microsoft YaHei" panose="020B0503020204020204" pitchFamily="34" charset="-122"/>
              </a:defRPr>
            </a:lvl1pPr>
          </a:lstStyle>
          <a:p>
            <a:fld id="{4204977B-C4EC-482F-96C1-0349DC329330}" type="datetime1">
              <a:rPr lang="zh-CN" altLang="en-US" smtClean="0"/>
              <a:t>2023/9/18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pitchFamily="34" charset="-122"/>
                <a:ea typeface="Microsoft YaHei"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Microsoft YaHei" panose="020B0503020204020204" pitchFamily="34" charset="-122"/>
                <a:ea typeface="Microsoft YaHei" panose="020B0503020204020204" pitchFamily="34" charset="-122"/>
              </a:defRPr>
            </a:lvl1pPr>
          </a:lstStyle>
          <a:p>
            <a:fld id="{EB792F4E-54C0-4D36-B331-9C6FCFE9A340}" type="slidenum">
              <a:rPr lang="zh-CN" altLang="en-US" smtClean="0"/>
              <a:t>‹#›</a:t>
            </a:fld>
            <a:endParaRPr lang="zh-CN" altLang="en-US"/>
          </a:p>
        </p:txBody>
      </p:sp>
      <p:sp>
        <p:nvSpPr>
          <p:cNvPr id="8" name="矩形 7"/>
          <p:cNvSpPr/>
          <p:nvPr userDrawn="1"/>
        </p:nvSpPr>
        <p:spPr>
          <a:xfrm>
            <a:off x="7835710" y="144689"/>
            <a:ext cx="1355499" cy="369332"/>
          </a:xfrm>
          <a:prstGeom prst="rect">
            <a:avLst/>
          </a:prstGeom>
        </p:spPr>
        <p:txBody>
          <a:bodyPr wrap="none">
            <a:spAutoFit/>
          </a:bodyPr>
          <a:lstStyle/>
          <a:p>
            <a:pPr algn="ctr"/>
            <a:r>
              <a:rPr lang="zh-CN" altLang="en-US" sz="1800" b="1" dirty="0">
                <a:solidFill>
                  <a:schemeClr val="bg1"/>
                </a:solidFill>
                <a:latin typeface="Microsoft YaHei" panose="020B0503020204020204" pitchFamily="34" charset="-122"/>
                <a:ea typeface="Microsoft YaHei" panose="020B0503020204020204" pitchFamily="34" charset="-122"/>
              </a:rPr>
              <a:t>VCC@SZU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cs typeface="+mj-cs"/>
        </a:defRPr>
      </a:lvl1pPr>
    </p:titleStyle>
    <p:bodyStyle>
      <a:lvl1pPr marL="360045" indent="-360045"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5.jpe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9.jpe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hyperlink" Target="http://csse.szu.edu.cn/staff/ruizhenh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图片 10"/>
          <p:cNvPicPr>
            <a:picLocks noChangeAspect="1"/>
          </p:cNvPicPr>
          <p:nvPr/>
        </p:nvPicPr>
        <p:blipFill>
          <a:blip r:embed="rId4"/>
          <a:stretch>
            <a:fillRect/>
          </a:stretch>
        </p:blipFill>
        <p:spPr>
          <a:xfrm>
            <a:off x="199988" y="207807"/>
            <a:ext cx="972064" cy="972064"/>
          </a:xfrm>
          <a:prstGeom prst="rect">
            <a:avLst/>
          </a:prstGeom>
        </p:spPr>
      </p:pic>
      <p:pic>
        <p:nvPicPr>
          <p:cNvPr id="9" name="图片 2"/>
          <p:cNvPicPr>
            <a:picLocks noChangeAspect="1"/>
          </p:cNvPicPr>
          <p:nvPr/>
        </p:nvPicPr>
        <p:blipFill>
          <a:blip r:embed="rId5"/>
          <a:stretch>
            <a:fillRect/>
          </a:stretch>
        </p:blipFill>
        <p:spPr>
          <a:xfrm>
            <a:off x="1155576" y="3086551"/>
            <a:ext cx="7156402" cy="539088"/>
          </a:xfrm>
          <a:prstGeom prst="rect">
            <a:avLst/>
          </a:prstGeom>
        </p:spPr>
      </p:pic>
      <p:sp>
        <p:nvSpPr>
          <p:cNvPr id="12" name="文本框 3"/>
          <p:cNvSpPr txBox="1"/>
          <p:nvPr/>
        </p:nvSpPr>
        <p:spPr>
          <a:xfrm>
            <a:off x="1287380" y="1688450"/>
            <a:ext cx="7109639" cy="1477328"/>
          </a:xfrm>
          <a:prstGeom prst="rect">
            <a:avLst/>
          </a:prstGeom>
          <a:noFill/>
        </p:spPr>
        <p:txBody>
          <a:bodyPr wrap="none" rtlCol="0">
            <a:spAutoFit/>
          </a:bodyPr>
          <a:lstStyle/>
          <a:p>
            <a:r>
              <a:rPr lang="zh-CN" altLang="en-US" sz="9000" b="1" dirty="0">
                <a:solidFill>
                  <a:srgbClr val="94003F"/>
                </a:solidFill>
                <a:latin typeface="Microsoft YaHei" panose="020B0503020204020204" pitchFamily="34" charset="-122"/>
                <a:ea typeface="Microsoft YaHei" panose="020B0503020204020204" pitchFamily="34" charset="-122"/>
              </a:rPr>
              <a:t>计算机图形学</a:t>
            </a:r>
          </a:p>
        </p:txBody>
      </p:sp>
      <p:sp>
        <p:nvSpPr>
          <p:cNvPr id="13" name="矩形 6"/>
          <p:cNvSpPr/>
          <p:nvPr/>
        </p:nvSpPr>
        <p:spPr>
          <a:xfrm>
            <a:off x="3711120" y="4100410"/>
            <a:ext cx="2262158" cy="923330"/>
          </a:xfrm>
          <a:prstGeom prst="rect">
            <a:avLst/>
          </a:prstGeom>
        </p:spPr>
        <p:txBody>
          <a:bodyPr wrap="none">
            <a:spAutoFit/>
          </a:bodyPr>
          <a:lstStyle/>
          <a:p>
            <a:pPr algn="ctr"/>
            <a:r>
              <a:rPr lang="zh-CN" altLang="en-US" sz="5400" dirty="0">
                <a:latin typeface="叶根友刀锋黑草" panose="02010601030101010101" pitchFamily="2" charset="-122"/>
                <a:ea typeface="叶根友刀锋黑草" panose="02010601030101010101" pitchFamily="2" charset="-122"/>
              </a:rPr>
              <a:t>胡瑞珍</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6282" y="207808"/>
            <a:ext cx="972064" cy="972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98453" y="3389111"/>
            <a:ext cx="2954655"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几何对象实体</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几何对象与图形学</a:t>
            </a:r>
            <a:endParaRPr lang="en-US" dirty="0"/>
          </a:p>
        </p:txBody>
      </p:sp>
      <p:sp>
        <p:nvSpPr>
          <p:cNvPr id="3" name="Content Placeholder 2"/>
          <p:cNvSpPr>
            <a:spLocks noGrp="1"/>
          </p:cNvSpPr>
          <p:nvPr>
            <p:ph idx="1"/>
          </p:nvPr>
        </p:nvSpPr>
        <p:spPr/>
        <p:txBody>
          <a:bodyPr>
            <a:normAutofit/>
          </a:bodyPr>
          <a:lstStyle/>
          <a:p>
            <a:r>
              <a:rPr lang="zh-CN" altLang="en-US" dirty="0"/>
              <a:t>几何对象主要指三维空间对象</a:t>
            </a:r>
            <a:endParaRPr lang="en-US" altLang="zh-CN" dirty="0"/>
          </a:p>
          <a:p>
            <a:pPr lvl="1"/>
            <a:r>
              <a:rPr lang="zh-CN" altLang="en-US" dirty="0"/>
              <a:t>点、线、面、体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图形学是利用计算机对几何对象进行操作与显示的技术</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11</a:t>
            </a:fld>
            <a:endParaRPr lang="zh-CN" altLang="en-US" dirty="0"/>
          </a:p>
        </p:txBody>
      </p:sp>
      <p:pic>
        <p:nvPicPr>
          <p:cNvPr id="5" name="图片 4"/>
          <p:cNvPicPr>
            <a:picLocks noChangeAspect="1"/>
          </p:cNvPicPr>
          <p:nvPr/>
        </p:nvPicPr>
        <p:blipFill>
          <a:blip r:embed="rId2"/>
          <a:stretch>
            <a:fillRect/>
          </a:stretch>
        </p:blipFill>
        <p:spPr>
          <a:xfrm>
            <a:off x="945240" y="2296051"/>
            <a:ext cx="1838548" cy="1847143"/>
          </a:xfrm>
          <a:prstGeom prst="rect">
            <a:avLst/>
          </a:prstGeom>
        </p:spPr>
      </p:pic>
      <p:pic>
        <p:nvPicPr>
          <p:cNvPr id="6" name="图片 5"/>
          <p:cNvPicPr>
            <a:picLocks noChangeAspect="1"/>
          </p:cNvPicPr>
          <p:nvPr/>
        </p:nvPicPr>
        <p:blipFill>
          <a:blip r:embed="rId3"/>
          <a:stretch>
            <a:fillRect/>
          </a:stretch>
        </p:blipFill>
        <p:spPr>
          <a:xfrm>
            <a:off x="3362576" y="2307979"/>
            <a:ext cx="2262590" cy="1835215"/>
          </a:xfrm>
          <a:prstGeom prst="rect">
            <a:avLst/>
          </a:prstGeom>
        </p:spPr>
      </p:pic>
      <p:pic>
        <p:nvPicPr>
          <p:cNvPr id="7" name="图片 7"/>
          <p:cNvPicPr>
            <a:picLocks noChangeAspect="1"/>
          </p:cNvPicPr>
          <p:nvPr/>
        </p:nvPicPr>
        <p:blipFill>
          <a:blip r:embed="rId4"/>
          <a:stretch>
            <a:fillRect/>
          </a:stretch>
        </p:blipFill>
        <p:spPr>
          <a:xfrm>
            <a:off x="6203954" y="2388447"/>
            <a:ext cx="934305" cy="905112"/>
          </a:xfrm>
          <a:prstGeom prst="rect">
            <a:avLst/>
          </a:prstGeom>
        </p:spPr>
      </p:pic>
      <p:pic>
        <p:nvPicPr>
          <p:cNvPr id="8" name="图片 12"/>
          <p:cNvPicPr>
            <a:picLocks noChangeAspect="1"/>
          </p:cNvPicPr>
          <p:nvPr/>
        </p:nvPicPr>
        <p:blipFill>
          <a:blip r:embed="rId5"/>
          <a:stretch>
            <a:fillRect/>
          </a:stretch>
        </p:blipFill>
        <p:spPr>
          <a:xfrm>
            <a:off x="7385510" y="2388447"/>
            <a:ext cx="801378" cy="792844"/>
          </a:xfrm>
          <a:prstGeom prst="rect">
            <a:avLst/>
          </a:prstGeom>
        </p:spPr>
      </p:pic>
      <p:pic>
        <p:nvPicPr>
          <p:cNvPr id="9" name="图片 13"/>
          <p:cNvPicPr>
            <a:picLocks noChangeAspect="1"/>
          </p:cNvPicPr>
          <p:nvPr/>
        </p:nvPicPr>
        <p:blipFill>
          <a:blip r:embed="rId6"/>
          <a:stretch>
            <a:fillRect/>
          </a:stretch>
        </p:blipFill>
        <p:spPr>
          <a:xfrm>
            <a:off x="6507729" y="3293559"/>
            <a:ext cx="1408029" cy="9169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6"/>
          <p:cNvPicPr>
            <a:picLocks noChangeAspect="1"/>
          </p:cNvPicPr>
          <p:nvPr/>
        </p:nvPicPr>
        <p:blipFill>
          <a:blip r:embed="rId2"/>
          <a:stretch>
            <a:fillRect/>
          </a:stretch>
        </p:blipFill>
        <p:spPr>
          <a:xfrm>
            <a:off x="4174437" y="4157602"/>
            <a:ext cx="1423148" cy="1440000"/>
          </a:xfrm>
          <a:prstGeom prst="rect">
            <a:avLst/>
          </a:prstGeom>
        </p:spPr>
      </p:pic>
      <p:sp>
        <p:nvSpPr>
          <p:cNvPr id="2" name="Title 1"/>
          <p:cNvSpPr>
            <a:spLocks noGrp="1"/>
          </p:cNvSpPr>
          <p:nvPr>
            <p:ph type="title"/>
          </p:nvPr>
        </p:nvSpPr>
        <p:spPr/>
        <p:txBody>
          <a:bodyPr/>
          <a:lstStyle/>
          <a:p>
            <a:r>
              <a:rPr lang="zh-CN" altLang="en-US" dirty="0"/>
              <a:t>基本几何要素</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16831"/>
                <a:ext cx="7886700" cy="4806794"/>
              </a:xfrm>
            </p:spPr>
            <p:txBody>
              <a:bodyPr>
                <a:normAutofit/>
              </a:bodyPr>
              <a:lstStyle/>
              <a:p>
                <a:r>
                  <a:rPr lang="zh-CN" altLang="en-US" sz="2400" dirty="0"/>
                  <a:t>点（</a:t>
                </a:r>
                <a:r>
                  <a:rPr lang="en-US" altLang="zh-CN" sz="2400" dirty="0"/>
                  <a:t>point</a:t>
                </a:r>
                <a:r>
                  <a:rPr lang="zh-CN" altLang="en-US" sz="2400" dirty="0"/>
                  <a:t>）</a:t>
                </a:r>
                <a:r>
                  <a:rPr lang="en-US" altLang="zh-CN" sz="2400" dirty="0"/>
                  <a:t>--</a:t>
                </a:r>
                <a:r>
                  <a:rPr lang="zh-CN" altLang="en-US" sz="2400" dirty="0"/>
                  <a:t> </a:t>
                </a:r>
                <a14:m>
                  <m:oMath xmlns:m="http://schemas.openxmlformats.org/officeDocument/2006/math">
                    <m:r>
                      <a:rPr lang="en-US" altLang="zh-CN" sz="2400" b="0" i="1" dirty="0" smtClean="0">
                        <a:solidFill>
                          <a:srgbClr val="FF0000"/>
                        </a:solidFill>
                        <a:latin typeface="Cambria Math" charset="0"/>
                      </a:rPr>
                      <m:t>𝑃</m:t>
                    </m:r>
                    <m:r>
                      <a:rPr lang="en-US" altLang="zh-CN" sz="2400" b="0" i="1" dirty="0" smtClean="0">
                        <a:solidFill>
                          <a:srgbClr val="FF0000"/>
                        </a:solidFill>
                        <a:latin typeface="Cambria Math" charset="0"/>
                      </a:rPr>
                      <m:t>,</m:t>
                    </m:r>
                    <m:r>
                      <a:rPr lang="en-US" altLang="zh-CN" sz="2400" b="0" i="1" dirty="0" smtClean="0">
                        <a:solidFill>
                          <a:srgbClr val="FF0000"/>
                        </a:solidFill>
                        <a:latin typeface="Cambria Math" charset="0"/>
                      </a:rPr>
                      <m:t>𝑄</m:t>
                    </m:r>
                    <m:r>
                      <a:rPr lang="en-US" altLang="zh-CN" sz="2400" b="0" i="1" dirty="0" smtClean="0">
                        <a:solidFill>
                          <a:srgbClr val="FF0000"/>
                        </a:solidFill>
                        <a:latin typeface="Cambria Math" charset="0"/>
                      </a:rPr>
                      <m:t>…</m:t>
                    </m:r>
                  </m:oMath>
                </a14:m>
                <a:endParaRPr lang="en-US" altLang="zh-CN" sz="1800" dirty="0">
                  <a:solidFill>
                    <a:srgbClr val="FF0000"/>
                  </a:solidFill>
                </a:endParaRPr>
              </a:p>
              <a:p>
                <a:pPr lvl="1">
                  <a:buClr>
                    <a:schemeClr val="tx1"/>
                  </a:buClr>
                </a:pPr>
                <a:r>
                  <a:rPr lang="zh-CN" altLang="en-US" sz="1800" dirty="0"/>
                  <a:t>三维空间的一个位置</a:t>
                </a:r>
                <a:endParaRPr lang="en-US" altLang="zh-CN" sz="1800" dirty="0"/>
              </a:p>
              <a:p>
                <a:pPr lvl="1">
                  <a:buClr>
                    <a:schemeClr val="tx1"/>
                  </a:buClr>
                </a:pPr>
                <a:endParaRPr lang="en-US" altLang="zh-CN" sz="1800" dirty="0"/>
              </a:p>
              <a:p>
                <a:r>
                  <a:rPr lang="zh-CN" altLang="en-US" sz="2400" dirty="0"/>
                  <a:t>标量（</a:t>
                </a:r>
                <a:r>
                  <a:rPr lang="en-US" altLang="zh-CN" sz="2400" dirty="0"/>
                  <a:t>scalar</a:t>
                </a:r>
                <a:r>
                  <a:rPr lang="zh-CN" altLang="en-US" sz="2400" dirty="0"/>
                  <a:t>）</a:t>
                </a:r>
                <a:r>
                  <a:rPr lang="en-US" altLang="zh-CN" sz="2400" dirty="0"/>
                  <a:t>--</a:t>
                </a:r>
                <a:r>
                  <a:rPr lang="zh-CN" altLang="en-US" sz="2400" dirty="0"/>
                  <a:t> </a:t>
                </a:r>
                <a14:m>
                  <m:oMath xmlns:m="http://schemas.openxmlformats.org/officeDocument/2006/math">
                    <m:r>
                      <a:rPr lang="zh-CN" altLang="en-US" sz="2400" i="1" dirty="0" smtClean="0">
                        <a:solidFill>
                          <a:srgbClr val="FF0000"/>
                        </a:solidFill>
                        <a:latin typeface="Cambria Math" charset="0"/>
                        <a:ea typeface="Cambria Math" charset="0"/>
                        <a:cs typeface="Cambria Math" charset="0"/>
                      </a:rPr>
                      <m:t>𝛼</m:t>
                    </m:r>
                    <m:r>
                      <a:rPr lang="en-US" altLang="zh-CN" sz="2400" i="1" dirty="0">
                        <a:solidFill>
                          <a:srgbClr val="FF0000"/>
                        </a:solidFill>
                        <a:latin typeface="Cambria Math" charset="0"/>
                      </a:rPr>
                      <m:t>,</m:t>
                    </m:r>
                    <m:r>
                      <a:rPr lang="en-US" altLang="zh-CN" sz="2400" i="1" dirty="0" smtClean="0">
                        <a:solidFill>
                          <a:srgbClr val="FF0000"/>
                        </a:solidFill>
                        <a:latin typeface="Cambria Math" charset="0"/>
                        <a:ea typeface="Cambria Math" charset="0"/>
                        <a:cs typeface="Cambria Math" charset="0"/>
                      </a:rPr>
                      <m:t>𝛽</m:t>
                    </m:r>
                    <m:r>
                      <a:rPr lang="en-US" altLang="zh-CN" sz="2400" i="1" dirty="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确定数量、度量长短</a:t>
                </a:r>
                <a:r>
                  <a:rPr lang="is-IS" altLang="zh-CN" sz="1800" dirty="0"/>
                  <a:t>…</a:t>
                </a:r>
                <a:endParaRPr lang="en-US" altLang="zh-CN" sz="1800" dirty="0"/>
              </a:p>
              <a:p>
                <a:pPr lvl="1">
                  <a:buClr>
                    <a:schemeClr val="tx1"/>
                  </a:buClr>
                </a:pPr>
                <a:r>
                  <a:rPr lang="zh-CN" altLang="en-US" sz="1800" dirty="0"/>
                  <a:t>满足运算规则：乘法、加法、逆元</a:t>
                </a:r>
                <a:endParaRPr lang="en-US" altLang="zh-CN" sz="1800" dirty="0"/>
              </a:p>
              <a:p>
                <a:pPr lvl="1">
                  <a:buClr>
                    <a:schemeClr val="tx1"/>
                  </a:buClr>
                </a:pPr>
                <a:r>
                  <a:rPr lang="zh-CN" altLang="en-US" sz="1800" dirty="0"/>
                  <a:t>例：实数、复数</a:t>
                </a:r>
                <a:endParaRPr lang="en-US" altLang="zh-CN" sz="1800" dirty="0"/>
              </a:p>
              <a:p>
                <a:pPr lvl="1">
                  <a:buClr>
                    <a:schemeClr val="tx1"/>
                  </a:buClr>
                </a:pPr>
                <a:r>
                  <a:rPr lang="zh-CN" altLang="en-US" sz="1800" dirty="0"/>
                  <a:t>标量自身没有几何属性</a:t>
                </a:r>
              </a:p>
              <a:p>
                <a:pPr lvl="1">
                  <a:buClr>
                    <a:schemeClr val="tx1"/>
                  </a:buClr>
                </a:pPr>
                <a:endParaRPr lang="en-US" altLang="zh-CN" sz="1800" dirty="0">
                  <a:solidFill>
                    <a:srgbClr val="FF0000"/>
                  </a:solidFill>
                </a:endParaRPr>
              </a:p>
              <a:p>
                <a:r>
                  <a:rPr lang="zh-CN" altLang="en-US" sz="2400" dirty="0"/>
                  <a:t>向量（</a:t>
                </a:r>
                <a:r>
                  <a:rPr lang="en-US" altLang="zh-CN" sz="2400" dirty="0"/>
                  <a:t>vector</a:t>
                </a:r>
                <a:r>
                  <a:rPr lang="zh-CN" altLang="en-US" sz="2400" dirty="0"/>
                  <a:t>）</a:t>
                </a:r>
                <a:r>
                  <a:rPr lang="en-US" altLang="zh-CN" sz="2400" dirty="0"/>
                  <a:t>--</a:t>
                </a:r>
                <a:r>
                  <a:rPr lang="zh-CN" altLang="en-US" sz="2400" dirty="0"/>
                  <a:t> </a:t>
                </a:r>
                <a14:m>
                  <m:oMath xmlns:m="http://schemas.openxmlformats.org/officeDocument/2006/math">
                    <m:r>
                      <a:rPr lang="en-US" altLang="zh-CN" sz="2400" b="1" i="1" dirty="0" smtClean="0">
                        <a:solidFill>
                          <a:srgbClr val="FF0000"/>
                        </a:solidFill>
                        <a:latin typeface="Cambria Math" charset="0"/>
                      </a:rPr>
                      <m:t>𝒖</m:t>
                    </m:r>
                    <m:r>
                      <a:rPr lang="en-US" altLang="zh-CN" sz="2400" i="1" dirty="0">
                        <a:solidFill>
                          <a:srgbClr val="FF0000"/>
                        </a:solidFill>
                        <a:latin typeface="Cambria Math" charset="0"/>
                      </a:rPr>
                      <m:t>,</m:t>
                    </m:r>
                    <m:r>
                      <a:rPr lang="en-US" altLang="zh-CN" sz="2400" b="1" i="1" dirty="0" smtClean="0">
                        <a:solidFill>
                          <a:srgbClr val="FF0000"/>
                        </a:solidFill>
                        <a:latin typeface="Cambria Math" charset="0"/>
                      </a:rPr>
                      <m:t>𝒗</m:t>
                    </m:r>
                    <m:r>
                      <a:rPr lang="en-US" altLang="zh-CN" sz="2400" i="1" dirty="0" smtClean="0">
                        <a:solidFill>
                          <a:srgbClr val="FF0000"/>
                        </a:solidFill>
                        <a:latin typeface="Cambria Math" charset="0"/>
                      </a:rPr>
                      <m:t>…</m:t>
                    </m:r>
                  </m:oMath>
                </a14:m>
                <a:endParaRPr lang="en-US" altLang="zh-CN" sz="2400" dirty="0">
                  <a:solidFill>
                    <a:srgbClr val="FF0000"/>
                  </a:solidFill>
                </a:endParaRPr>
              </a:p>
              <a:p>
                <a:pPr lvl="1">
                  <a:buClr>
                    <a:schemeClr val="tx1"/>
                  </a:buClr>
                </a:pPr>
                <a:r>
                  <a:rPr lang="zh-CN" altLang="en-US" sz="1800" dirty="0"/>
                  <a:t>方向</a:t>
                </a:r>
                <a:r>
                  <a:rPr lang="en-US" altLang="zh-CN" sz="1800" dirty="0"/>
                  <a:t>+</a:t>
                </a:r>
                <a:r>
                  <a:rPr lang="zh-CN" altLang="en-US" sz="1800" dirty="0"/>
                  <a:t>长度</a:t>
                </a:r>
                <a14:m>
                  <m:oMath xmlns:m="http://schemas.openxmlformats.org/officeDocument/2006/math">
                    <m:d>
                      <m:dPr>
                        <m:begChr m:val="|"/>
                        <m:endChr m:val="|"/>
                        <m:ctrlPr>
                          <a:rPr lang="hr-HR" altLang="zh-CN" sz="1800" i="1" smtClean="0">
                            <a:latin typeface="Cambria Math" panose="02040503050406030204" pitchFamily="18" charset="0"/>
                          </a:rPr>
                        </m:ctrlPr>
                      </m:dPr>
                      <m:e>
                        <m:r>
                          <a:rPr lang="en-US" altLang="zh-CN" sz="1800" b="1" i="1" smtClean="0">
                            <a:latin typeface="Cambria Math" charset="0"/>
                          </a:rPr>
                          <m:t>𝒖</m:t>
                        </m:r>
                      </m:e>
                    </m:d>
                  </m:oMath>
                </a14:m>
                <a:endParaRPr lang="en-US" altLang="zh-CN" sz="1800" dirty="0"/>
              </a:p>
              <a:p>
                <a:pPr lvl="1">
                  <a:buClr>
                    <a:schemeClr val="tx1"/>
                  </a:buClr>
                </a:pPr>
                <a:r>
                  <a:rPr lang="zh-CN" altLang="en-US" sz="1800" dirty="0"/>
                  <a:t>例：速度，力</a:t>
                </a:r>
                <a:endParaRPr lang="en-US" altLang="zh-CN" sz="1800" dirty="0"/>
              </a:p>
              <a:p>
                <a:pPr lvl="1">
                  <a:buClr>
                    <a:schemeClr val="tx1"/>
                  </a:buClr>
                </a:pPr>
                <a:r>
                  <a:rPr lang="zh-CN" altLang="en-US" sz="1800" dirty="0"/>
                  <a:t>向量没有位置信息</a:t>
                </a:r>
                <a:endParaRPr lang="en-US" altLang="zh-CN" sz="1800"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28650" y="1316831"/>
                <a:ext cx="7886700" cy="4806794"/>
              </a:xfrm>
              <a:blipFill rotWithShape="1">
                <a:blip r:embed="rId3"/>
                <a:stretch>
                  <a:fillRect t="-195" b="-184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12</a:t>
            </a:fld>
            <a:endParaRPr lang="zh-CN" altLang="en-US" dirty="0"/>
          </a:p>
        </p:txBody>
      </p:sp>
      <p:pic>
        <p:nvPicPr>
          <p:cNvPr id="6" name="图片 8"/>
          <p:cNvPicPr>
            <a:picLocks noChangeAspect="1"/>
          </p:cNvPicPr>
          <p:nvPr/>
        </p:nvPicPr>
        <p:blipFill>
          <a:blip r:embed="rId4"/>
          <a:stretch>
            <a:fillRect/>
          </a:stretch>
        </p:blipFill>
        <p:spPr>
          <a:xfrm>
            <a:off x="6388242" y="4157602"/>
            <a:ext cx="1336451" cy="1440000"/>
          </a:xfrm>
          <a:prstGeom prst="rect">
            <a:avLst/>
          </a:prstGeom>
        </p:spPr>
      </p:pic>
      <p:sp>
        <p:nvSpPr>
          <p:cNvPr id="7" name="TextBox 6"/>
          <p:cNvSpPr txBox="1"/>
          <p:nvPr/>
        </p:nvSpPr>
        <p:spPr>
          <a:xfrm>
            <a:off x="3741125" y="5711190"/>
            <a:ext cx="2289771" cy="369332"/>
          </a:xfrm>
          <a:prstGeom prst="rect">
            <a:avLst/>
          </a:prstGeom>
          <a:noFill/>
        </p:spPr>
        <p:txBody>
          <a:bodyPr wrap="square" rtlCol="0">
            <a:spAutoFit/>
          </a:bodyPr>
          <a:lstStyle/>
          <a:p>
            <a:r>
              <a:rPr lang="zh-CN" altLang="en-US" dirty="0">
                <a:latin typeface="华文新魏" pitchFamily="2" charset="-122"/>
                <a:ea typeface="华文新魏" pitchFamily="2" charset="-122"/>
              </a:rPr>
              <a:t>连接两点的有向线段</a:t>
            </a:r>
          </a:p>
        </p:txBody>
      </p:sp>
      <p:sp>
        <p:nvSpPr>
          <p:cNvPr id="8" name="TextBox 7"/>
          <p:cNvSpPr txBox="1"/>
          <p:nvPr/>
        </p:nvSpPr>
        <p:spPr>
          <a:xfrm>
            <a:off x="6505809" y="5754293"/>
            <a:ext cx="1860957" cy="369332"/>
          </a:xfrm>
          <a:prstGeom prst="rect">
            <a:avLst/>
          </a:prstGeom>
          <a:noFill/>
        </p:spPr>
        <p:txBody>
          <a:bodyPr wrap="square" rtlCol="0">
            <a:spAutoFit/>
          </a:bodyPr>
          <a:lstStyle/>
          <a:p>
            <a:r>
              <a:rPr lang="zh-CN" altLang="en-US" dirty="0">
                <a:latin typeface="华文新魏" pitchFamily="2" charset="-122"/>
                <a:ea typeface="华文新魏" pitchFamily="2" charset="-122"/>
              </a:rPr>
              <a:t>相同的向量</a:t>
            </a:r>
          </a:p>
        </p:txBody>
      </p:sp>
      <p:pic>
        <p:nvPicPr>
          <p:cNvPr id="9" name="图片 5"/>
          <p:cNvPicPr>
            <a:picLocks noChangeAspect="1"/>
          </p:cNvPicPr>
          <p:nvPr/>
        </p:nvPicPr>
        <p:blipFill>
          <a:blip r:embed="rId5"/>
          <a:stretch>
            <a:fillRect/>
          </a:stretch>
        </p:blipFill>
        <p:spPr>
          <a:xfrm>
            <a:off x="4886010" y="714774"/>
            <a:ext cx="3905851" cy="207685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标量</a:t>
            </a:r>
            <a:r>
              <a:rPr lang="en-US" altLang="zh-CN" dirty="0"/>
              <a:t>-</a:t>
            </a:r>
            <a:r>
              <a:rPr lang="zh-CN" altLang="en-US" dirty="0"/>
              <a:t>向量运算</a:t>
            </a:r>
            <a:endParaRPr lang="en-US" dirty="0"/>
          </a:p>
        </p:txBody>
      </p:sp>
      <p:sp>
        <p:nvSpPr>
          <p:cNvPr id="3" name="Content Placeholder 2"/>
          <p:cNvSpPr>
            <a:spLocks noGrp="1"/>
          </p:cNvSpPr>
          <p:nvPr>
            <p:ph idx="1"/>
          </p:nvPr>
        </p:nvSpPr>
        <p:spPr/>
        <p:txBody>
          <a:bodyPr/>
          <a:lstStyle/>
          <a:p>
            <a:r>
              <a:rPr lang="zh-CN" altLang="en-US" dirty="0"/>
              <a:t>每个向量都有逆</a:t>
            </a:r>
          </a:p>
          <a:p>
            <a:pPr lvl="1"/>
            <a:r>
              <a:rPr lang="zh-CN" altLang="en-US" dirty="0"/>
              <a:t>同样长度但是指向相反的方向</a:t>
            </a:r>
            <a:endParaRPr lang="en-US" altLang="zh-CN" dirty="0"/>
          </a:p>
          <a:p>
            <a:pPr lvl="1"/>
            <a:endParaRPr lang="en-US" altLang="zh-CN" dirty="0"/>
          </a:p>
          <a:p>
            <a:pPr lvl="1"/>
            <a:endParaRPr lang="zh-CN" altLang="en-US" dirty="0"/>
          </a:p>
          <a:p>
            <a:r>
              <a:rPr lang="zh-CN" altLang="en-US" dirty="0"/>
              <a:t>每个向量都可以与标量相乘</a:t>
            </a:r>
          </a:p>
          <a:p>
            <a:pPr lvl="1"/>
            <a:r>
              <a:rPr lang="zh-CN" altLang="en-US" dirty="0"/>
              <a:t>有一个零向量</a:t>
            </a:r>
          </a:p>
          <a:p>
            <a:pPr lvl="2"/>
            <a:r>
              <a:rPr lang="zh-CN" altLang="en-US" dirty="0"/>
              <a:t>零长度，方向不定</a:t>
            </a:r>
            <a:endParaRPr lang="en-US" altLang="zh-CN" dirty="0"/>
          </a:p>
          <a:p>
            <a:pPr lvl="2"/>
            <a:endParaRPr lang="en-US" altLang="zh-CN" dirty="0"/>
          </a:p>
          <a:p>
            <a:pPr lvl="2"/>
            <a:endParaRPr lang="zh-CN" altLang="en-US" dirty="0"/>
          </a:p>
          <a:p>
            <a:r>
              <a:rPr lang="zh-CN" altLang="en-US" dirty="0"/>
              <a:t>两个向量的和为向量</a:t>
            </a:r>
          </a:p>
          <a:p>
            <a:pPr lvl="1"/>
            <a:r>
              <a:rPr lang="zh-CN" altLang="en-US" dirty="0"/>
              <a:t>三角形法则</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13</a:t>
            </a:fld>
            <a:endParaRPr lang="zh-CN" altLang="en-US" dirty="0"/>
          </a:p>
        </p:txBody>
      </p:sp>
      <p:pic>
        <p:nvPicPr>
          <p:cNvPr id="5" name="Picture 2" descr="E:\CG\交互式计算机图形学—基于OpenGL着色器的自顶向下方法（第六版）\Figures\CHAPTER03 JPEG\an03f03b.jpg"/>
          <p:cNvPicPr>
            <a:picLocks noChangeAspect="1" noChangeArrowheads="1"/>
          </p:cNvPicPr>
          <p:nvPr/>
        </p:nvPicPr>
        <p:blipFill>
          <a:blip r:embed="rId2" cstate="print"/>
          <a:srcRect/>
          <a:stretch>
            <a:fillRect/>
          </a:stretch>
        </p:blipFill>
        <p:spPr bwMode="auto">
          <a:xfrm>
            <a:off x="5760039" y="4536175"/>
            <a:ext cx="1692822" cy="1716943"/>
          </a:xfrm>
          <a:prstGeom prst="rect">
            <a:avLst/>
          </a:prstGeom>
          <a:noFill/>
        </p:spPr>
      </p:pic>
      <p:pic>
        <p:nvPicPr>
          <p:cNvPr id="6" name="Picture 3" descr="E:\CG\交互式计算机图形学—基于OpenGL着色器的自顶向下方法（第六版）\Figures\CHAPTER03 JPEG\an03f03a.jpg"/>
          <p:cNvPicPr>
            <a:picLocks noChangeAspect="1" noChangeArrowheads="1"/>
          </p:cNvPicPr>
          <p:nvPr/>
        </p:nvPicPr>
        <p:blipFill>
          <a:blip r:embed="rId3" cstate="print"/>
          <a:srcRect/>
          <a:stretch>
            <a:fillRect/>
          </a:stretch>
        </p:blipFill>
        <p:spPr bwMode="auto">
          <a:xfrm>
            <a:off x="5494132" y="2746048"/>
            <a:ext cx="2041249" cy="1571781"/>
          </a:xfrm>
          <a:prstGeom prst="rect">
            <a:avLst/>
          </a:prstGeom>
          <a:noFill/>
        </p:spPr>
      </p:pic>
      <p:pic>
        <p:nvPicPr>
          <p:cNvPr id="7" name="Picture 2" descr="E:\CG\交互式计算机图形学—基于OpenGL着色器的自顶向下方法（第六版）\Figures\CHAPTER03 JPEG\an03f04.jpg"/>
          <p:cNvPicPr>
            <a:picLocks noChangeAspect="1" noChangeArrowheads="1"/>
          </p:cNvPicPr>
          <p:nvPr/>
        </p:nvPicPr>
        <p:blipFill>
          <a:blip r:embed="rId4" cstate="print"/>
          <a:srcRect/>
          <a:stretch>
            <a:fillRect/>
          </a:stretch>
        </p:blipFill>
        <p:spPr bwMode="auto">
          <a:xfrm>
            <a:off x="5629171" y="731882"/>
            <a:ext cx="1729314" cy="1568775"/>
          </a:xfrm>
          <a:prstGeom prst="rect">
            <a:avLst/>
          </a:prstGeom>
          <a:noFill/>
        </p:spPr>
      </p:pic>
      <p:sp>
        <p:nvSpPr>
          <p:cNvPr id="8" name="TextBox 7"/>
          <p:cNvSpPr txBox="1"/>
          <p:nvPr/>
        </p:nvSpPr>
        <p:spPr>
          <a:xfrm>
            <a:off x="7596642" y="1374300"/>
            <a:ext cx="902910" cy="369332"/>
          </a:xfrm>
          <a:prstGeom prst="rect">
            <a:avLst/>
          </a:prstGeom>
          <a:noFill/>
        </p:spPr>
        <p:txBody>
          <a:bodyPr wrap="square" rtlCol="0">
            <a:spAutoFit/>
          </a:bodyPr>
          <a:lstStyle/>
          <a:p>
            <a:r>
              <a:rPr lang="zh-CN" altLang="en-US" dirty="0">
                <a:latin typeface="华文新魏" pitchFamily="2" charset="-122"/>
                <a:ea typeface="华文新魏" pitchFamily="2" charset="-122"/>
              </a:rPr>
              <a:t>逆向量</a:t>
            </a:r>
          </a:p>
        </p:txBody>
      </p:sp>
      <p:sp>
        <p:nvSpPr>
          <p:cNvPr id="9" name="TextBox 8"/>
          <p:cNvSpPr txBox="1"/>
          <p:nvPr/>
        </p:nvSpPr>
        <p:spPr>
          <a:xfrm>
            <a:off x="7571932" y="5262400"/>
            <a:ext cx="1210051" cy="369332"/>
          </a:xfrm>
          <a:prstGeom prst="rect">
            <a:avLst/>
          </a:prstGeom>
          <a:noFill/>
        </p:spPr>
        <p:txBody>
          <a:bodyPr wrap="square" rtlCol="0">
            <a:spAutoFit/>
          </a:bodyPr>
          <a:lstStyle/>
          <a:p>
            <a:r>
              <a:rPr lang="zh-CN" altLang="en-US" dirty="0">
                <a:latin typeface="华文新魏" pitchFamily="2" charset="-122"/>
                <a:ea typeface="华文新魏" pitchFamily="2" charset="-122"/>
              </a:rPr>
              <a:t>向量加法</a:t>
            </a:r>
          </a:p>
        </p:txBody>
      </p:sp>
      <p:sp>
        <p:nvSpPr>
          <p:cNvPr id="10" name="TextBox 9"/>
          <p:cNvSpPr txBox="1"/>
          <p:nvPr/>
        </p:nvSpPr>
        <p:spPr>
          <a:xfrm>
            <a:off x="7535381" y="3491698"/>
            <a:ext cx="1283155" cy="369332"/>
          </a:xfrm>
          <a:prstGeom prst="rect">
            <a:avLst/>
          </a:prstGeom>
          <a:noFill/>
        </p:spPr>
        <p:txBody>
          <a:bodyPr wrap="square" rtlCol="0">
            <a:spAutoFit/>
          </a:bodyPr>
          <a:lstStyle/>
          <a:p>
            <a:r>
              <a:rPr lang="zh-CN" altLang="en-US" dirty="0">
                <a:latin typeface="华文新魏" pitchFamily="2" charset="-122"/>
                <a:ea typeface="华文新魏" pitchFamily="2" charset="-122"/>
              </a:rPr>
              <a:t>向量数乘</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向量空间</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又称为线性空间，处理向量的数学系统</a:t>
                </a:r>
                <a:endParaRPr lang="en-US" altLang="zh-CN" dirty="0"/>
              </a:p>
              <a:p>
                <a:pPr lvl="1"/>
                <a:r>
                  <a:rPr lang="zh-CN" altLang="en-US" dirty="0"/>
                  <a:t>包含两种实体：向量</a:t>
                </a:r>
                <a:r>
                  <a:rPr lang="en-US" altLang="zh-CN" dirty="0"/>
                  <a:t>+</a:t>
                </a:r>
                <a:r>
                  <a:rPr lang="zh-CN" altLang="en-US" dirty="0"/>
                  <a:t>标量</a:t>
                </a:r>
                <a:endParaRPr lang="en-US" altLang="zh-CN" dirty="0"/>
              </a:p>
              <a:p>
                <a:endParaRPr lang="en-US" dirty="0"/>
              </a:p>
              <a:p>
                <a:r>
                  <a:rPr lang="zh-CN" altLang="en-US" dirty="0"/>
                  <a:t>运算</a:t>
                </a:r>
              </a:p>
              <a:p>
                <a:pPr lvl="1"/>
                <a:r>
                  <a:rPr lang="zh-CN" altLang="en-US" dirty="0"/>
                  <a:t>标量</a:t>
                </a:r>
                <a:r>
                  <a:rPr lang="en-US" altLang="zh-CN" dirty="0"/>
                  <a:t>-</a:t>
                </a:r>
                <a:r>
                  <a:rPr lang="zh-CN" altLang="en-US" dirty="0"/>
                  <a:t>向量乘法：</a:t>
                </a:r>
                <a14:m>
                  <m:oMath xmlns:m="http://schemas.openxmlformats.org/officeDocument/2006/math">
                    <m:r>
                      <a:rPr lang="en-US" altLang="zh-CN" b="1" i="1" dirty="0" smtClean="0">
                        <a:latin typeface="Cambria Math" charset="0"/>
                      </a:rPr>
                      <m:t>𝒖</m:t>
                    </m:r>
                    <m:r>
                      <a:rPr lang="en-US" altLang="zh-CN" i="1" dirty="0" smtClean="0">
                        <a:latin typeface="Cambria Math" charset="0"/>
                      </a:rPr>
                      <m:t> = </m:t>
                    </m:r>
                    <m:r>
                      <a:rPr lang="en-US" altLang="zh-CN" i="1" dirty="0" smtClean="0">
                        <a:latin typeface="Cambria Math" charset="0"/>
                      </a:rPr>
                      <m:t>𝛼</m:t>
                    </m:r>
                    <m:r>
                      <a:rPr lang="en-US" altLang="zh-CN" i="1" dirty="0" smtClean="0">
                        <a:latin typeface="Cambria Math" charset="0"/>
                      </a:rPr>
                      <m:t> </m:t>
                    </m:r>
                    <m:r>
                      <a:rPr lang="en-US" altLang="zh-CN" b="1" i="1" dirty="0" smtClean="0">
                        <a:latin typeface="Cambria Math" charset="0"/>
                      </a:rPr>
                      <m:t>𝒗</m:t>
                    </m:r>
                  </m:oMath>
                </a14:m>
                <a:endParaRPr lang="en-US" altLang="zh-CN" b="1" dirty="0"/>
              </a:p>
              <a:p>
                <a:pPr lvl="1"/>
                <a:r>
                  <a:rPr lang="zh-CN" altLang="en-US" dirty="0"/>
                  <a:t>向量</a:t>
                </a:r>
                <a:r>
                  <a:rPr lang="en-US" altLang="zh-CN" dirty="0"/>
                  <a:t>-</a:t>
                </a:r>
                <a:r>
                  <a:rPr lang="zh-CN" altLang="en-US" dirty="0"/>
                  <a:t>向量加法：</a:t>
                </a:r>
                <a14:m>
                  <m:oMath xmlns:m="http://schemas.openxmlformats.org/officeDocument/2006/math">
                    <m:r>
                      <a:rPr lang="en-US" altLang="zh-CN" b="1" i="1" dirty="0" smtClean="0">
                        <a:latin typeface="Cambria Math" charset="0"/>
                      </a:rPr>
                      <m:t>𝒘</m:t>
                    </m:r>
                    <m:r>
                      <a:rPr lang="en-US" altLang="zh-CN" i="1" dirty="0" smtClean="0">
                        <a:latin typeface="Cambria Math" charset="0"/>
                      </a:rPr>
                      <m:t> = </m:t>
                    </m:r>
                    <m:r>
                      <a:rPr lang="en-US" altLang="zh-CN" b="1" i="1" dirty="0" smtClean="0">
                        <a:latin typeface="Cambria Math" charset="0"/>
                      </a:rPr>
                      <m:t>𝒖</m:t>
                    </m:r>
                    <m:r>
                      <a:rPr lang="en-US" altLang="zh-CN" i="1" dirty="0" smtClean="0">
                        <a:latin typeface="Cambria Math" charset="0"/>
                      </a:rPr>
                      <m:t> + </m:t>
                    </m:r>
                    <m:r>
                      <a:rPr lang="en-US" altLang="zh-CN" b="1" i="1" dirty="0" smtClean="0">
                        <a:latin typeface="Cambria Math" charset="0"/>
                      </a:rPr>
                      <m:t>𝒗</m:t>
                    </m:r>
                  </m:oMath>
                </a14:m>
                <a:endParaRPr lang="en-US" altLang="zh-CN" b="1" dirty="0"/>
              </a:p>
              <a:p>
                <a:pPr lvl="1"/>
                <a:endParaRPr lang="en-US" altLang="zh-CN" b="1" dirty="0"/>
              </a:p>
              <a:p>
                <a:r>
                  <a:rPr lang="zh-CN" altLang="en-US" dirty="0"/>
                  <a:t>向量空间不一定要有度量</a:t>
                </a:r>
                <a:endParaRPr lang="en-US" altLang="zh-CN"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14</a:t>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E:\CG\交互式计算机图形学—基于OpenGL着色器的自顶向下方法（第六版）\Figures\CHAPTER03 JPEG\an03f14.jpg"/>
          <p:cNvPicPr>
            <a:picLocks noChangeAspect="1" noChangeArrowheads="1"/>
          </p:cNvPicPr>
          <p:nvPr/>
        </p:nvPicPr>
        <p:blipFill>
          <a:blip r:embed="rId2" cstate="print"/>
          <a:srcRect/>
          <a:stretch>
            <a:fillRect/>
          </a:stretch>
        </p:blipFill>
        <p:spPr bwMode="auto">
          <a:xfrm>
            <a:off x="6122010" y="1453356"/>
            <a:ext cx="2703935" cy="1746230"/>
          </a:xfrm>
          <a:prstGeom prst="rect">
            <a:avLst/>
          </a:prstGeom>
          <a:noFill/>
        </p:spPr>
      </p:pic>
      <p:sp>
        <p:nvSpPr>
          <p:cNvPr id="2" name="标题 1"/>
          <p:cNvSpPr>
            <a:spLocks noGrp="1"/>
          </p:cNvSpPr>
          <p:nvPr>
            <p:ph type="title"/>
          </p:nvPr>
        </p:nvSpPr>
        <p:spPr/>
        <p:txBody>
          <a:bodyPr/>
          <a:lstStyle/>
          <a:p>
            <a:r>
              <a:rPr lang="zh-CN" altLang="en-US" dirty="0"/>
              <a:t>点积和叉积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spcBef>
                    <a:spcPts val="1500"/>
                  </a:spcBef>
                </a:pPr>
                <a:r>
                  <a:rPr lang="zh-CN" altLang="en-US" sz="3000" dirty="0"/>
                  <a:t>点积</a:t>
                </a:r>
                <a:r>
                  <a:rPr lang="en-US" altLang="zh-CN" sz="3000" dirty="0"/>
                  <a:t>/</a:t>
                </a:r>
                <a:r>
                  <a:rPr lang="zh-CN" altLang="en-US" sz="3000" dirty="0"/>
                  <a:t>内积：</a:t>
                </a:r>
                <a14:m>
                  <m:oMath xmlns:m="http://schemas.openxmlformats.org/officeDocument/2006/math">
                    <m:r>
                      <a:rPr lang="en-US" altLang="zh-CN" sz="3200" b="1" i="1" dirty="0">
                        <a:latin typeface="Cambria Math" charset="0"/>
                      </a:rPr>
                      <m:t>𝒖</m:t>
                    </m:r>
                    <m:r>
                      <a:rPr lang="en-US" altLang="zh-CN" sz="3200" b="1" i="1" dirty="0">
                        <a:latin typeface="Cambria Math" charset="0"/>
                      </a:rPr>
                      <m:t>⋅</m:t>
                    </m:r>
                    <m:r>
                      <a:rPr lang="en-US" altLang="zh-CN" sz="3200" b="1" i="1" dirty="0">
                        <a:latin typeface="Cambria Math" charset="0"/>
                      </a:rPr>
                      <m:t>𝒗</m:t>
                    </m:r>
                    <m:r>
                      <a:rPr lang="en-US" altLang="zh-CN" sz="3200" i="1" dirty="0">
                        <a:latin typeface="Cambria Math" charset="0"/>
                      </a:rPr>
                      <m:t> = |</m:t>
                    </m:r>
                    <m:r>
                      <a:rPr lang="en-US" altLang="zh-CN" sz="3200" b="1" i="1" dirty="0">
                        <a:latin typeface="Cambria Math" charset="0"/>
                      </a:rPr>
                      <m:t>𝒖</m:t>
                    </m:r>
                    <m:r>
                      <a:rPr lang="en-US" altLang="zh-CN" sz="3200" i="1" dirty="0">
                        <a:latin typeface="Cambria Math" charset="0"/>
                      </a:rPr>
                      <m:t>| |</m:t>
                    </m:r>
                    <m:r>
                      <a:rPr lang="en-US" altLang="zh-CN" sz="3200" b="1" i="1" dirty="0">
                        <a:latin typeface="Cambria Math" charset="0"/>
                      </a:rPr>
                      <m:t>𝒗</m:t>
                    </m:r>
                    <m:r>
                      <a:rPr lang="en-US" altLang="zh-CN" sz="3200" i="1" dirty="0">
                        <a:latin typeface="Cambria Math" charset="0"/>
                      </a:rPr>
                      <m:t>| </m:t>
                    </m:r>
                    <m:r>
                      <m:rPr>
                        <m:sty m:val="p"/>
                      </m:rPr>
                      <a:rPr lang="en-US" altLang="zh-CN" sz="3200" i="1" dirty="0" err="1">
                        <a:latin typeface="Cambria Math" charset="0"/>
                      </a:rPr>
                      <m:t>cos</m:t>
                    </m:r>
                    <m:r>
                      <a:rPr lang="en-US" altLang="zh-CN" sz="3200" i="1" dirty="0" err="1">
                        <a:latin typeface="Cambria Math" charset="0"/>
                      </a:rPr>
                      <m:t>𝜃</m:t>
                    </m:r>
                  </m:oMath>
                </a14:m>
                <a:endParaRPr lang="en-US" altLang="zh-CN" sz="3000" dirty="0"/>
              </a:p>
              <a:p>
                <a:pPr lvl="1">
                  <a:spcBef>
                    <a:spcPts val="1500"/>
                  </a:spcBef>
                </a:pPr>
                <a14:m>
                  <m:oMath xmlns:m="http://schemas.openxmlformats.org/officeDocument/2006/math">
                    <m:r>
                      <a:rPr lang="en-US" altLang="zh-CN" sz="2200" i="1" dirty="0" smtClean="0">
                        <a:latin typeface="Cambria Math" charset="0"/>
                      </a:rPr>
                      <m:t>𝜃</m:t>
                    </m:r>
                  </m:oMath>
                </a14:m>
                <a:r>
                  <a:rPr lang="zh-CN" altLang="en-US" sz="2200" dirty="0"/>
                  <a:t>为两个向量的夹角</a:t>
                </a:r>
                <a:endParaRPr lang="en-US" altLang="zh-CN" sz="2200" dirty="0"/>
              </a:p>
              <a:p>
                <a:pPr lvl="1">
                  <a:buClr>
                    <a:schemeClr val="tx1"/>
                  </a:buClr>
                </a:pPr>
                <a14:m>
                  <m:oMath xmlns:m="http://schemas.openxmlformats.org/officeDocument/2006/math">
                    <m:r>
                      <a:rPr lang="pl-PL" altLang="zh-CN" sz="2200" b="1" i="1" dirty="0" smtClean="0">
                        <a:latin typeface="Cambria Math" charset="0"/>
                      </a:rPr>
                      <m:t>𝒖</m:t>
                    </m:r>
                    <m:r>
                      <a:rPr lang="pl-PL" altLang="zh-CN" sz="2200" b="1" i="1" dirty="0" smtClean="0">
                        <a:latin typeface="Cambria Math" charset="0"/>
                      </a:rPr>
                      <m:t> ⋅ </m:t>
                    </m:r>
                    <m:r>
                      <a:rPr lang="pl-PL" altLang="zh-CN" sz="2200" b="1" i="1" dirty="0" smtClean="0">
                        <a:latin typeface="Cambria Math" charset="0"/>
                      </a:rPr>
                      <m:t>𝒗</m:t>
                    </m:r>
                    <m:r>
                      <a:rPr lang="pl-PL" altLang="zh-CN" sz="2200" i="1" dirty="0">
                        <a:latin typeface="Cambria Math" charset="0"/>
                      </a:rPr>
                      <m:t> = 0 ⇔ </m:t>
                    </m:r>
                    <m:r>
                      <a:rPr lang="pl-PL" altLang="zh-CN" sz="2200" b="1" i="1" dirty="0">
                        <a:latin typeface="Cambria Math" charset="0"/>
                      </a:rPr>
                      <m:t>𝒖</m:t>
                    </m:r>
                    <m:r>
                      <a:rPr lang="pl-PL" altLang="zh-CN" sz="2200" b="1" i="1" dirty="0">
                        <a:latin typeface="Cambria Math" charset="0"/>
                      </a:rPr>
                      <m:t> </m:t>
                    </m:r>
                    <m:r>
                      <a:rPr lang="pl-PL" altLang="zh-CN" sz="2200" i="1" dirty="0">
                        <a:latin typeface="Cambria Math" charset="0"/>
                      </a:rPr>
                      <m:t>⊥ </m:t>
                    </m:r>
                    <m:r>
                      <a:rPr lang="pl-PL" altLang="zh-CN" sz="2200" b="1" i="1" dirty="0">
                        <a:latin typeface="Cambria Math" charset="0"/>
                      </a:rPr>
                      <m:t>𝒗</m:t>
                    </m:r>
                  </m:oMath>
                </a14:m>
                <a:endParaRPr lang="en-US" altLang="zh-CN" sz="2200" b="1" dirty="0"/>
              </a:p>
              <a:p>
                <a:endParaRPr lang="en-US" altLang="zh-CN" dirty="0"/>
              </a:p>
              <a:p>
                <a:r>
                  <a:rPr lang="zh-CN" altLang="en-US" dirty="0"/>
                  <a:t>外积：</a:t>
                </a:r>
                <a14:m>
                  <m:oMath xmlns:m="http://schemas.openxmlformats.org/officeDocument/2006/math">
                    <m:r>
                      <a:rPr lang="en-US" altLang="zh-CN" b="1" i="1" dirty="0" smtClean="0">
                        <a:latin typeface="Cambria Math" charset="0"/>
                      </a:rPr>
                      <m:t>𝒏</m:t>
                    </m:r>
                    <m:r>
                      <a:rPr lang="en-US" altLang="zh-CN" b="1" i="1" dirty="0" smtClean="0">
                        <a:latin typeface="Cambria Math" charset="0"/>
                      </a:rPr>
                      <m:t>=</m:t>
                    </m:r>
                    <m:r>
                      <a:rPr lang="en-US" altLang="zh-CN" b="1" i="1" dirty="0">
                        <a:latin typeface="Cambria Math" charset="0"/>
                      </a:rPr>
                      <m:t>𝒖</m:t>
                    </m:r>
                    <m:r>
                      <a:rPr lang="en-US" altLang="zh-CN" i="1" dirty="0">
                        <a:latin typeface="Cambria Math" charset="0"/>
                      </a:rPr>
                      <m:t> × </m:t>
                    </m:r>
                    <m:r>
                      <a:rPr lang="en-US" altLang="zh-CN" b="1" i="1" dirty="0">
                        <a:latin typeface="Cambria Math" charset="0"/>
                      </a:rPr>
                      <m:t>𝒗</m:t>
                    </m:r>
                  </m:oMath>
                </a14:m>
                <a:r>
                  <a:rPr lang="zh-CN" altLang="en-US" dirty="0"/>
                  <a:t>，</a:t>
                </a:r>
                <a14:m>
                  <m:oMath xmlns:m="http://schemas.openxmlformats.org/officeDocument/2006/math">
                    <m:r>
                      <a:rPr lang="en-US" altLang="zh-CN" b="1" i="1" dirty="0" smtClean="0">
                        <a:latin typeface="Cambria Math" charset="0"/>
                      </a:rPr>
                      <m:t>𝒏</m:t>
                    </m:r>
                  </m:oMath>
                </a14:m>
                <a:r>
                  <a:rPr lang="zh-CN" altLang="en-US" dirty="0"/>
                  <a:t>为向量</a:t>
                </a:r>
                <a:endParaRPr lang="en-US" altLang="zh-CN" dirty="0"/>
              </a:p>
              <a:p>
                <a:pPr lvl="1"/>
                <a14:m>
                  <m:oMath xmlns:m="http://schemas.openxmlformats.org/officeDocument/2006/math">
                    <m:r>
                      <a:rPr lang="en-US" altLang="zh-CN" b="1" i="1" dirty="0">
                        <a:latin typeface="Cambria Math" charset="0"/>
                      </a:rPr>
                      <m:t>𝒏</m:t>
                    </m:r>
                  </m:oMath>
                </a14:m>
                <a:r>
                  <a:rPr lang="zh-CN" altLang="en-US" dirty="0"/>
                  <a:t>的长度等于</a:t>
                </a:r>
                <a14:m>
                  <m:oMath xmlns:m="http://schemas.openxmlformats.org/officeDocument/2006/math">
                    <m:d>
                      <m:dPr>
                        <m:begChr m:val="|"/>
                        <m:endChr m:val="|"/>
                        <m:ctrlPr>
                          <a:rPr lang="en-US" altLang="zh-CN" b="1" i="1" dirty="0" smtClean="0">
                            <a:latin typeface="Cambria Math" panose="02040503050406030204" pitchFamily="18" charset="0"/>
                          </a:rPr>
                        </m:ctrlPr>
                      </m:dPr>
                      <m:e>
                        <m:r>
                          <a:rPr lang="en-US" altLang="zh-CN" b="1" i="1" dirty="0" smtClean="0">
                            <a:latin typeface="Cambria Math" charset="0"/>
                          </a:rPr>
                          <m:t>𝒖</m:t>
                        </m:r>
                      </m:e>
                    </m:d>
                    <m:d>
                      <m:dPr>
                        <m:begChr m:val="|"/>
                        <m:endChr m:val="|"/>
                        <m:ctrlPr>
                          <a:rPr lang="en-US" altLang="zh-CN" b="1" i="1" dirty="0" smtClean="0">
                            <a:latin typeface="Cambria Math" panose="02040503050406030204" pitchFamily="18" charset="0"/>
                          </a:rPr>
                        </m:ctrlPr>
                      </m:dPr>
                      <m:e>
                        <m:r>
                          <a:rPr lang="en-US" altLang="zh-CN" b="1" i="1" dirty="0" smtClean="0">
                            <a:latin typeface="Cambria Math" charset="0"/>
                          </a:rPr>
                          <m:t>𝒗</m:t>
                        </m:r>
                      </m:e>
                    </m:d>
                    <m:r>
                      <m:rPr>
                        <m:sty m:val="p"/>
                      </m:rPr>
                      <a:rPr lang="en-US" altLang="zh-CN" i="1" dirty="0" err="1" smtClean="0">
                        <a:latin typeface="Cambria Math" charset="0"/>
                      </a:rPr>
                      <m:t>sin</m:t>
                    </m:r>
                    <m:r>
                      <a:rPr lang="en-US" altLang="zh-CN" i="1" dirty="0" smtClean="0">
                        <a:latin typeface="Cambria Math" charset="0"/>
                      </a:rPr>
                      <m:t>𝜃</m:t>
                    </m:r>
                  </m:oMath>
                </a14:m>
                <a:r>
                  <a:rPr lang="zh-CN" altLang="en-US" dirty="0"/>
                  <a:t>，其中</a:t>
                </a:r>
                <a14:m>
                  <m:oMath xmlns:m="http://schemas.openxmlformats.org/officeDocument/2006/math">
                    <m:r>
                      <a:rPr lang="en-US" altLang="zh-CN" i="1" dirty="0" smtClean="0">
                        <a:latin typeface="Cambria Math" charset="0"/>
                      </a:rPr>
                      <m:t>𝜃</m:t>
                    </m:r>
                  </m:oMath>
                </a14:m>
                <a:r>
                  <a:rPr lang="zh-CN" altLang="en-US" dirty="0"/>
                  <a:t>为两个向量的夹角</a:t>
                </a:r>
                <a:endParaRPr lang="en-US" altLang="zh-CN" dirty="0"/>
              </a:p>
              <a:p>
                <a:pPr lvl="1"/>
                <a14:m>
                  <m:oMath xmlns:m="http://schemas.openxmlformats.org/officeDocument/2006/math">
                    <m:r>
                      <a:rPr lang="en-US" altLang="zh-CN" b="1" i="1" dirty="0">
                        <a:latin typeface="Cambria Math" charset="0"/>
                      </a:rPr>
                      <m:t>𝒏</m:t>
                    </m:r>
                  </m:oMath>
                </a14:m>
                <a:r>
                  <a:rPr lang="zh-CN" altLang="en-US" dirty="0"/>
                  <a:t>的方向垂直于</a:t>
                </a:r>
                <a14:m>
                  <m:oMath xmlns:m="http://schemas.openxmlformats.org/officeDocument/2006/math">
                    <m:r>
                      <a:rPr lang="en-US" altLang="zh-CN" b="1" i="1" dirty="0" smtClean="0">
                        <a:latin typeface="Cambria Math" charset="0"/>
                      </a:rPr>
                      <m:t>𝒖</m:t>
                    </m:r>
                    <m:r>
                      <a:rPr lang="en-US" altLang="zh-CN" i="1" dirty="0" smtClean="0">
                        <a:latin typeface="Cambria Math" charset="0"/>
                      </a:rPr>
                      <m:t>, </m:t>
                    </m:r>
                    <m:r>
                      <a:rPr lang="en-US" altLang="zh-CN" b="1" i="1" dirty="0" smtClean="0">
                        <a:latin typeface="Cambria Math" charset="0"/>
                      </a:rPr>
                      <m:t>𝒗</m:t>
                    </m:r>
                  </m:oMath>
                </a14:m>
                <a:r>
                  <a:rPr lang="zh-CN" altLang="en-US" dirty="0"/>
                  <a:t>所在的平面</a:t>
                </a:r>
                <a:endParaRPr lang="en-US" altLang="zh-CN" dirty="0"/>
              </a:p>
              <a:p>
                <a:pPr lvl="1"/>
                <a14:m>
                  <m:oMath xmlns:m="http://schemas.openxmlformats.org/officeDocument/2006/math">
                    <m:r>
                      <a:rPr lang="en-US" altLang="zh-CN" b="1" i="1" dirty="0" smtClean="0">
                        <a:latin typeface="Cambria Math" charset="0"/>
                      </a:rPr>
                      <m:t>𝒖</m:t>
                    </m:r>
                    <m:r>
                      <a:rPr lang="en-US" altLang="zh-CN" i="1" dirty="0">
                        <a:latin typeface="Cambria Math" charset="0"/>
                      </a:rPr>
                      <m:t>, </m:t>
                    </m:r>
                    <m:r>
                      <a:rPr lang="en-US" altLang="zh-CN" b="1" i="1" dirty="0">
                        <a:latin typeface="Cambria Math" charset="0"/>
                      </a:rPr>
                      <m:t>𝒗</m:t>
                    </m:r>
                    <m:r>
                      <a:rPr lang="en-US" altLang="zh-CN" i="1" dirty="0">
                        <a:latin typeface="Cambria Math" charset="0"/>
                      </a:rPr>
                      <m:t>,</m:t>
                    </m:r>
                    <m:r>
                      <a:rPr lang="en-US" altLang="zh-CN" b="1" i="1" dirty="0">
                        <a:latin typeface="Cambria Math" charset="0"/>
                      </a:rPr>
                      <m:t>𝒏</m:t>
                    </m:r>
                  </m:oMath>
                </a14:m>
                <a:r>
                  <a:rPr lang="zh-CN" altLang="en-US" dirty="0"/>
                  <a:t>构成一个右手坐标系</a:t>
                </a:r>
                <a:endParaRPr lang="en-US" altLang="zh-CN" dirty="0"/>
              </a:p>
              <a:p>
                <a:pPr lvl="1">
                  <a:buClr>
                    <a:schemeClr val="tx1"/>
                  </a:buClr>
                </a:pPr>
                <a14:m>
                  <m:oMath xmlns:m="http://schemas.openxmlformats.org/officeDocument/2006/math">
                    <m:r>
                      <a:rPr lang="pl-PL" altLang="zh-CN" b="1" i="1" dirty="0" smtClean="0">
                        <a:latin typeface="Cambria Math" charset="0"/>
                      </a:rPr>
                      <m:t>𝒖</m:t>
                    </m:r>
                    <m:r>
                      <a:rPr lang="pl-PL" altLang="zh-CN" i="1" dirty="0">
                        <a:latin typeface="Cambria Math" charset="0"/>
                      </a:rPr>
                      <m:t> × </m:t>
                    </m:r>
                    <m:r>
                      <a:rPr lang="pl-PL" altLang="zh-CN" b="1" i="1" dirty="0">
                        <a:latin typeface="Cambria Math" charset="0"/>
                      </a:rPr>
                      <m:t>𝒗</m:t>
                    </m:r>
                    <m:r>
                      <a:rPr lang="en-US" altLang="zh-CN" b="1" i="1" dirty="0" smtClean="0">
                        <a:latin typeface="Cambria Math" charset="0"/>
                      </a:rPr>
                      <m:t>=</m:t>
                    </m:r>
                    <m:r>
                      <a:rPr lang="pl-PL" altLang="zh-CN" b="1" i="1" dirty="0">
                        <a:latin typeface="Cambria Math" charset="0"/>
                      </a:rPr>
                      <m:t>𝟎</m:t>
                    </m:r>
                    <m:r>
                      <a:rPr lang="pl-PL" altLang="zh-CN" i="1" dirty="0">
                        <a:latin typeface="Cambria Math" charset="0"/>
                      </a:rPr>
                      <m:t> ⇔ </m:t>
                    </m:r>
                    <m:r>
                      <a:rPr lang="pl-PL" altLang="zh-CN" b="1" i="1" dirty="0">
                        <a:latin typeface="Cambria Math" charset="0"/>
                      </a:rPr>
                      <m:t>𝒖</m:t>
                    </m:r>
                    <m:r>
                      <a:rPr lang="pl-PL" altLang="zh-CN" i="1" dirty="0">
                        <a:latin typeface="Cambria Math" charset="0"/>
                      </a:rPr>
                      <m:t> // </m:t>
                    </m:r>
                    <m:r>
                      <a:rPr lang="pl-PL" altLang="zh-CN" b="1" i="1" dirty="0">
                        <a:latin typeface="Cambria Math" charset="0"/>
                      </a:rPr>
                      <m:t>𝒗</m:t>
                    </m:r>
                  </m:oMath>
                </a14:m>
                <a:endParaRPr lang="en-US" altLang="zh-CN" b="1"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t="-230" b="-326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5" name="Picture 2" descr="E:\CG\交互式计算机图形学—基于OpenGL着色器的自顶向下方法（第六版）\Figures\CHAPTER03 JPEG\AN03F15.jpg"/>
          <p:cNvPicPr>
            <a:picLocks noChangeAspect="1" noChangeArrowheads="1"/>
          </p:cNvPicPr>
          <p:nvPr/>
        </p:nvPicPr>
        <p:blipFill>
          <a:blip r:embed="rId4" cstate="print"/>
          <a:srcRect/>
          <a:stretch>
            <a:fillRect/>
          </a:stretch>
        </p:blipFill>
        <p:spPr bwMode="auto">
          <a:xfrm>
            <a:off x="6122010" y="4250706"/>
            <a:ext cx="1921442" cy="204273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a:t>
            </a:r>
            <a:r>
              <a:rPr lang="en-US" altLang="zh-CN" dirty="0"/>
              <a:t>-</a:t>
            </a:r>
            <a:r>
              <a:rPr lang="zh-CN" altLang="en-US" dirty="0"/>
              <a:t>向量运算</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点与向量之间可进行的运算</a:t>
                </a:r>
              </a:p>
              <a:p>
                <a:pPr lvl="1"/>
                <a:r>
                  <a:rPr lang="zh-CN" altLang="en-US" dirty="0"/>
                  <a:t>点与点相减得到一个向量</a:t>
                </a:r>
              </a:p>
              <a:p>
                <a:pPr lvl="1"/>
                <a:r>
                  <a:rPr lang="zh-CN" altLang="en-US" dirty="0"/>
                  <a:t>等价地，点与向量相加得到新点</a:t>
                </a:r>
              </a:p>
              <a:p>
                <a:endParaRPr lang="en-US" altLang="zh-CN" dirty="0"/>
              </a:p>
              <a:p>
                <a:r>
                  <a:rPr lang="zh-CN" altLang="en-US" dirty="0"/>
                  <a:t>点</a:t>
                </a:r>
                <a:r>
                  <a:rPr lang="en-US" altLang="zh-CN" dirty="0"/>
                  <a:t>-</a:t>
                </a:r>
                <a:r>
                  <a:rPr lang="zh-CN" altLang="en-US" dirty="0"/>
                  <a:t>向量加法</a:t>
                </a:r>
              </a:p>
              <a:p>
                <a:pPr lvl="1"/>
                <a14:m>
                  <m:oMath xmlns:m="http://schemas.openxmlformats.org/officeDocument/2006/math">
                    <m:r>
                      <a:rPr lang="en-US" altLang="zh-CN" i="1" dirty="0" smtClean="0">
                        <a:latin typeface="Cambria Math" charset="0"/>
                      </a:rPr>
                      <m:t>𝑃</m:t>
                    </m:r>
                    <m:r>
                      <a:rPr lang="en-US" altLang="zh-CN" i="1" dirty="0" smtClean="0">
                        <a:latin typeface="Cambria Math" charset="0"/>
                      </a:rPr>
                      <m:t> = </m:t>
                    </m:r>
                    <m:r>
                      <a:rPr lang="en-US" altLang="zh-CN" i="1" dirty="0">
                        <a:latin typeface="Cambria Math" charset="0"/>
                      </a:rPr>
                      <m:t>𝑄</m:t>
                    </m:r>
                    <m:r>
                      <a:rPr lang="en-US" altLang="zh-CN" i="1" dirty="0">
                        <a:latin typeface="Cambria Math" charset="0"/>
                      </a:rPr>
                      <m:t> + </m:t>
                    </m:r>
                    <m:r>
                      <a:rPr lang="en-US" altLang="zh-CN" b="1" i="1" dirty="0">
                        <a:latin typeface="Cambria Math" charset="0"/>
                      </a:rPr>
                      <m:t>𝒗</m:t>
                    </m:r>
                  </m:oMath>
                </a14:m>
                <a:endParaRPr lang="en-US" altLang="zh-CN" b="1" dirty="0"/>
              </a:p>
              <a:p>
                <a:endParaRPr lang="en-US" altLang="zh-CN" dirty="0"/>
              </a:p>
              <a:p>
                <a:r>
                  <a:rPr lang="zh-CN" altLang="en-US" dirty="0"/>
                  <a:t>点</a:t>
                </a:r>
                <a:r>
                  <a:rPr lang="en-US" altLang="zh-CN" dirty="0"/>
                  <a:t>-</a:t>
                </a:r>
                <a:r>
                  <a:rPr lang="zh-CN" altLang="en-US" dirty="0"/>
                  <a:t>点减法</a:t>
                </a:r>
              </a:p>
              <a:p>
                <a:pPr lvl="1"/>
                <a14:m>
                  <m:oMath xmlns:m="http://schemas.openxmlformats.org/officeDocument/2006/math">
                    <m:r>
                      <a:rPr lang="en-US" altLang="zh-CN" b="1" i="1" dirty="0" smtClean="0">
                        <a:latin typeface="Cambria Math" charset="0"/>
                      </a:rPr>
                      <m:t>𝒗</m:t>
                    </m:r>
                    <m:r>
                      <a:rPr lang="en-US" altLang="zh-CN" i="1" dirty="0" smtClean="0">
                        <a:latin typeface="Cambria Math" charset="0"/>
                      </a:rPr>
                      <m:t> </m:t>
                    </m:r>
                    <m:r>
                      <a:rPr lang="en-US" altLang="zh-CN" i="1" dirty="0">
                        <a:latin typeface="Cambria Math" charset="0"/>
                      </a:rPr>
                      <m:t>= </m:t>
                    </m:r>
                    <m:r>
                      <a:rPr lang="en-US" altLang="zh-CN" i="1" dirty="0">
                        <a:latin typeface="Cambria Math" charset="0"/>
                      </a:rPr>
                      <m:t>𝑃</m:t>
                    </m:r>
                    <m:r>
                      <a:rPr lang="en-US" altLang="zh-CN" i="1" dirty="0">
                        <a:latin typeface="Cambria Math" charset="0"/>
                      </a:rPr>
                      <m:t> − </m:t>
                    </m:r>
                    <m:r>
                      <a:rPr lang="en-US" altLang="zh-CN" i="1" dirty="0">
                        <a:latin typeface="Cambria Math" charset="0"/>
                      </a:rPr>
                      <m:t>𝑄</m:t>
                    </m:r>
                  </m:oMath>
                </a14:m>
                <a:endParaRPr lang="en-US" altLang="zh-CN"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16</a:t>
            </a:fld>
            <a:endParaRPr lang="zh-CN" altLang="en-US" dirty="0"/>
          </a:p>
        </p:txBody>
      </p:sp>
      <p:pic>
        <p:nvPicPr>
          <p:cNvPr id="5" name="Picture 2" descr="E:\CG\交互式计算机图形学—基于OpenGL着色器的自顶向下方法（第六版）\Figures\CHAPTER03 JPEG\AN03F05.jpg"/>
          <p:cNvPicPr>
            <a:picLocks noChangeAspect="1" noChangeArrowheads="1"/>
          </p:cNvPicPr>
          <p:nvPr/>
        </p:nvPicPr>
        <p:blipFill>
          <a:blip r:embed="rId3" cstate="print"/>
          <a:srcRect/>
          <a:stretch>
            <a:fillRect/>
          </a:stretch>
        </p:blipFill>
        <p:spPr bwMode="auto">
          <a:xfrm>
            <a:off x="3774073" y="2996975"/>
            <a:ext cx="2181704" cy="1488205"/>
          </a:xfrm>
          <a:prstGeom prst="rect">
            <a:avLst/>
          </a:prstGeom>
          <a:noFill/>
        </p:spPr>
      </p:pic>
      <p:sp>
        <p:nvSpPr>
          <p:cNvPr id="6" name="矩形 5"/>
          <p:cNvSpPr/>
          <p:nvPr/>
        </p:nvSpPr>
        <p:spPr>
          <a:xfrm>
            <a:off x="4202473" y="4604683"/>
            <a:ext cx="1409360" cy="369332"/>
          </a:xfrm>
          <a:prstGeom prst="rect">
            <a:avLst/>
          </a:prstGeom>
        </p:spPr>
        <p:txBody>
          <a:bodyPr wrap="none">
            <a:spAutoFit/>
          </a:bodyPr>
          <a:lstStyle/>
          <a:p>
            <a:r>
              <a:rPr lang="zh-CN" altLang="en-US" dirty="0">
                <a:latin typeface="华文新魏" pitchFamily="2" charset="-122"/>
                <a:ea typeface="华文新魏" pitchFamily="2" charset="-122"/>
              </a:rPr>
              <a:t>点</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向量加法</a:t>
            </a:r>
            <a:endParaRPr lang="en-US" altLang="zh-CN" dirty="0">
              <a:latin typeface="华文新魏" pitchFamily="2" charset="-122"/>
              <a:ea typeface="华文新魏"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仿射空间</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是向量空间的扩展，加入了另一对象：点</a:t>
                </a:r>
                <a:endParaRPr lang="en-US" altLang="zh-CN" dirty="0"/>
              </a:p>
              <a:p>
                <a:endParaRPr lang="en-US" altLang="zh-CN" dirty="0"/>
              </a:p>
              <a:p>
                <a:r>
                  <a:rPr lang="zh-CN" altLang="en-US" dirty="0"/>
                  <a:t>运算：</a:t>
                </a:r>
              </a:p>
              <a:p>
                <a:pPr lvl="1"/>
                <a:r>
                  <a:rPr lang="zh-CN" altLang="en-US" dirty="0"/>
                  <a:t>标量</a:t>
                </a:r>
                <a:r>
                  <a:rPr lang="en-US" altLang="zh-CN" dirty="0"/>
                  <a:t>-</a:t>
                </a:r>
                <a:r>
                  <a:rPr lang="zh-CN" altLang="en-US" dirty="0"/>
                  <a:t>向量乘法 </a:t>
                </a:r>
                <a14:m>
                  <m:oMath xmlns:m="http://schemas.openxmlformats.org/officeDocument/2006/math">
                    <m:r>
                      <a:rPr lang="is-IS" altLang="zh-CN" i="1" dirty="0" smtClean="0">
                        <a:latin typeface="Cambria Math" charset="0"/>
                        <a:ea typeface="Cambria Math" charset="0"/>
                        <a:cs typeface="Cambria Math" charset="0"/>
                      </a:rPr>
                      <m:t>→</m:t>
                    </m:r>
                  </m:oMath>
                </a14:m>
                <a:r>
                  <a:rPr lang="en-US" altLang="zh-CN" dirty="0"/>
                  <a:t> </a:t>
                </a:r>
                <a:r>
                  <a:rPr lang="zh-CN" altLang="en-US" dirty="0"/>
                  <a:t>向量</a:t>
                </a:r>
              </a:p>
              <a:p>
                <a:pPr lvl="1"/>
                <a:r>
                  <a:rPr lang="zh-CN" altLang="en-US" dirty="0"/>
                  <a:t>向量</a:t>
                </a:r>
                <a:r>
                  <a:rPr lang="en-US" altLang="zh-CN" dirty="0"/>
                  <a:t>-</a:t>
                </a:r>
                <a:r>
                  <a:rPr lang="zh-CN" altLang="en-US" dirty="0"/>
                  <a:t>向量加法 </a:t>
                </a:r>
                <a14:m>
                  <m:oMath xmlns:m="http://schemas.openxmlformats.org/officeDocument/2006/math">
                    <m:r>
                      <a:rPr lang="is-IS" altLang="zh-CN" i="1" dirty="0">
                        <a:latin typeface="Cambria Math" charset="0"/>
                        <a:ea typeface="Cambria Math" charset="0"/>
                        <a:cs typeface="Cambria Math" charset="0"/>
                      </a:rPr>
                      <m:t>→</m:t>
                    </m:r>
                  </m:oMath>
                </a14:m>
                <a:r>
                  <a:rPr lang="en-US" altLang="zh-CN" dirty="0"/>
                  <a:t> </a:t>
                </a:r>
                <a:r>
                  <a:rPr lang="zh-CN" altLang="en-US" dirty="0"/>
                  <a:t>向量</a:t>
                </a:r>
              </a:p>
              <a:p>
                <a:pPr lvl="1"/>
                <a:r>
                  <a:rPr lang="zh-CN" altLang="en-US" dirty="0"/>
                  <a:t>点</a:t>
                </a:r>
                <a:r>
                  <a:rPr lang="en-US" altLang="zh-CN" dirty="0"/>
                  <a:t>-</a:t>
                </a:r>
                <a:r>
                  <a:rPr lang="zh-CN" altLang="en-US" dirty="0"/>
                  <a:t>向量加法 </a:t>
                </a:r>
                <a14:m>
                  <m:oMath xmlns:m="http://schemas.openxmlformats.org/officeDocument/2006/math">
                    <m:r>
                      <a:rPr lang="is-IS" altLang="zh-CN" i="1" dirty="0">
                        <a:latin typeface="Cambria Math" charset="0"/>
                        <a:ea typeface="Cambria Math" charset="0"/>
                        <a:cs typeface="Cambria Math" charset="0"/>
                      </a:rPr>
                      <m:t>→</m:t>
                    </m:r>
                  </m:oMath>
                </a14:m>
                <a:r>
                  <a:rPr lang="zh-CN" altLang="en-US" dirty="0"/>
                  <a:t> 点</a:t>
                </a:r>
                <a:endParaRPr lang="en-US" altLang="zh-CN" dirty="0"/>
              </a:p>
              <a:p>
                <a:pPr lvl="1"/>
                <a:r>
                  <a:rPr lang="zh-CN" altLang="en-US" dirty="0"/>
                  <a:t>点</a:t>
                </a:r>
                <a:r>
                  <a:rPr lang="en-US" altLang="zh-CN" dirty="0"/>
                  <a:t>-</a:t>
                </a:r>
                <a:r>
                  <a:rPr lang="zh-CN" altLang="en-US" dirty="0"/>
                  <a:t>点减法 </a:t>
                </a:r>
                <a14:m>
                  <m:oMath xmlns:m="http://schemas.openxmlformats.org/officeDocument/2006/math">
                    <m:r>
                      <a:rPr lang="is-IS" altLang="zh-CN" i="1" dirty="0">
                        <a:latin typeface="Cambria Math" charset="0"/>
                        <a:ea typeface="Cambria Math" charset="0"/>
                        <a:cs typeface="Cambria Math" charset="0"/>
                      </a:rPr>
                      <m:t>→</m:t>
                    </m:r>
                  </m:oMath>
                </a14:m>
                <a:r>
                  <a:rPr lang="en-US" altLang="zh-CN" dirty="0"/>
                  <a:t> </a:t>
                </a:r>
                <a:r>
                  <a:rPr lang="zh-CN" altLang="en-US" dirty="0"/>
                  <a:t>向量</a:t>
                </a:r>
              </a:p>
              <a:p>
                <a:endParaRPr lang="en-US" altLang="zh-CN" dirty="0"/>
              </a:p>
              <a:p>
                <a:r>
                  <a:rPr lang="zh-CN" altLang="en-US" dirty="0"/>
                  <a:t>上述运算均是与坐标无关的</a:t>
                </a:r>
              </a:p>
              <a:p>
                <a:endParaRPr lang="en-US" altLang="zh-CN"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1130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17</a:t>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与坐标无关的几何</a:t>
            </a:r>
            <a:endParaRPr lang="en-US" dirty="0"/>
          </a:p>
        </p:txBody>
      </p:sp>
      <p:sp>
        <p:nvSpPr>
          <p:cNvPr id="3" name="Content Placeholder 2"/>
          <p:cNvSpPr>
            <a:spLocks noGrp="1"/>
          </p:cNvSpPr>
          <p:nvPr>
            <p:ph idx="1"/>
          </p:nvPr>
        </p:nvSpPr>
        <p:spPr/>
        <p:txBody>
          <a:bodyPr/>
          <a:lstStyle/>
          <a:p>
            <a:r>
              <a:rPr lang="zh-CN" altLang="en-US" dirty="0"/>
              <a:t>几何对象中点的坐标实现相对于一个原点和两个坐标轴的方向而言的</a:t>
            </a:r>
            <a:endParaRPr lang="en-US" altLang="zh-CN" dirty="0"/>
          </a:p>
          <a:p>
            <a:r>
              <a:rPr lang="zh-CN" altLang="en-US" dirty="0"/>
              <a:t>原点的位置和坐标轴的方向是可以任意指定的</a:t>
            </a:r>
            <a:endParaRPr lang="en-US" altLang="zh-CN" dirty="0"/>
          </a:p>
          <a:p>
            <a:r>
              <a:rPr lang="zh-CN" altLang="en-US" dirty="0"/>
              <a:t>重要的是</a:t>
            </a:r>
            <a:r>
              <a:rPr lang="zh-CN" altLang="en-US" dirty="0">
                <a:solidFill>
                  <a:srgbClr val="0000FF"/>
                </a:solidFill>
              </a:rPr>
              <a:t>保持不变的基本几何关系</a:t>
            </a:r>
            <a:endParaRPr lang="en-US" altLang="zh-CN" dirty="0">
              <a:solidFill>
                <a:srgbClr val="0000FF"/>
              </a:solidFill>
            </a:endParaRPr>
          </a:p>
          <a:p>
            <a:pPr lvl="1"/>
            <a:r>
              <a:rPr lang="zh-CN" altLang="en-US" dirty="0"/>
              <a:t>不管在何种坐标系下，正方形依旧是正方形，边和边的夹角，点和点的距离都保持不变。</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18</a:t>
            </a:fld>
            <a:endParaRPr lang="zh-CN" altLang="en-US" dirty="0"/>
          </a:p>
        </p:txBody>
      </p:sp>
      <p:pic>
        <p:nvPicPr>
          <p:cNvPr id="5" name="Picture 2" descr="E:\CG\交互式计算机图形学—基于OpenGL着色器的自顶向下方法（第六版）\Figures\CHAPTER03 JPEG\AN03F07.jpg"/>
          <p:cNvPicPr>
            <a:picLocks noChangeAspect="1" noChangeArrowheads="1"/>
          </p:cNvPicPr>
          <p:nvPr/>
        </p:nvPicPr>
        <p:blipFill>
          <a:blip r:embed="rId2" cstate="print"/>
          <a:srcRect/>
          <a:stretch>
            <a:fillRect/>
          </a:stretch>
        </p:blipFill>
        <p:spPr bwMode="auto">
          <a:xfrm>
            <a:off x="5745463" y="4630975"/>
            <a:ext cx="1529898" cy="1449547"/>
          </a:xfrm>
          <a:prstGeom prst="rect">
            <a:avLst/>
          </a:prstGeom>
          <a:noFill/>
        </p:spPr>
      </p:pic>
      <p:pic>
        <p:nvPicPr>
          <p:cNvPr id="6" name="Picture 3" descr="E:\CG\交互式计算机图形学—基于OpenGL着色器的自顶向下方法（第六版）\Figures\CHAPTER03 JPEG\AN03F06.jpg"/>
          <p:cNvPicPr>
            <a:picLocks noChangeAspect="1" noChangeArrowheads="1"/>
          </p:cNvPicPr>
          <p:nvPr/>
        </p:nvPicPr>
        <p:blipFill>
          <a:blip r:embed="rId3" cstate="print"/>
          <a:srcRect/>
          <a:stretch>
            <a:fillRect/>
          </a:stretch>
        </p:blipFill>
        <p:spPr bwMode="auto">
          <a:xfrm>
            <a:off x="1754479" y="4123153"/>
            <a:ext cx="2461979" cy="1957369"/>
          </a:xfrm>
          <a:prstGeom prst="rect">
            <a:avLst/>
          </a:prstGeom>
          <a:noFill/>
        </p:spPr>
      </p:pic>
      <p:sp>
        <p:nvSpPr>
          <p:cNvPr id="7" name="TextBox 6"/>
          <p:cNvSpPr txBox="1"/>
          <p:nvPr/>
        </p:nvSpPr>
        <p:spPr>
          <a:xfrm>
            <a:off x="2144287" y="6171684"/>
            <a:ext cx="1682361" cy="369332"/>
          </a:xfrm>
          <a:prstGeom prst="rect">
            <a:avLst/>
          </a:prstGeom>
          <a:noFill/>
        </p:spPr>
        <p:txBody>
          <a:bodyPr wrap="square" rtlCol="0">
            <a:spAutoFit/>
          </a:bodyPr>
          <a:lstStyle/>
          <a:p>
            <a:r>
              <a:rPr lang="zh-CN" altLang="en-US">
                <a:latin typeface="华文新魏" pitchFamily="2" charset="-122"/>
                <a:ea typeface="华文新魏" pitchFamily="2" charset="-122"/>
              </a:rPr>
              <a:t>对象和坐标系</a:t>
            </a:r>
            <a:endParaRPr lang="zh-CN" altLang="en-US" dirty="0">
              <a:latin typeface="华文新魏" pitchFamily="2" charset="-122"/>
              <a:ea typeface="华文新魏" pitchFamily="2" charset="-122"/>
            </a:endParaRPr>
          </a:p>
        </p:txBody>
      </p:sp>
      <p:sp>
        <p:nvSpPr>
          <p:cNvPr id="8" name="TextBox 7"/>
          <p:cNvSpPr txBox="1"/>
          <p:nvPr/>
        </p:nvSpPr>
        <p:spPr>
          <a:xfrm>
            <a:off x="5212747" y="6171684"/>
            <a:ext cx="2595329" cy="369332"/>
          </a:xfrm>
          <a:prstGeom prst="rect">
            <a:avLst/>
          </a:prstGeom>
          <a:noFill/>
        </p:spPr>
        <p:txBody>
          <a:bodyPr wrap="square" rtlCol="0">
            <a:spAutoFit/>
          </a:bodyPr>
          <a:lstStyle/>
          <a:p>
            <a:r>
              <a:rPr lang="zh-CN" altLang="en-US">
                <a:latin typeface="华文新魏" pitchFamily="2" charset="-122"/>
                <a:ea typeface="华文新魏" pitchFamily="2" charset="-122"/>
              </a:rPr>
              <a:t>只有对象，没有坐标系</a:t>
            </a:r>
            <a:endParaRPr lang="zh-CN" altLang="en-US" dirty="0">
              <a:latin typeface="华文新魏" pitchFamily="2" charset="-122"/>
              <a:ea typeface="华文新魏"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6160850" y="1841714"/>
            <a:ext cx="2665095" cy="2063139"/>
          </a:xfrm>
          <a:prstGeom prst="rect">
            <a:avLst/>
          </a:prstGeom>
        </p:spPr>
      </p:pic>
      <p:sp>
        <p:nvSpPr>
          <p:cNvPr id="2" name="标题 1"/>
          <p:cNvSpPr>
            <a:spLocks noGrp="1"/>
          </p:cNvSpPr>
          <p:nvPr>
            <p:ph type="title"/>
          </p:nvPr>
        </p:nvSpPr>
        <p:spPr/>
        <p:txBody>
          <a:bodyPr/>
          <a:lstStyle/>
          <a:p>
            <a:r>
              <a:rPr lang="zh-CN" altLang="en-US" dirty="0"/>
              <a:t>直线</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437930"/>
              </a:xfrm>
            </p:spPr>
            <p:txBody>
              <a:bodyPr>
                <a:normAutofit/>
              </a:bodyPr>
              <a:lstStyle/>
              <a:p>
                <a:pPr>
                  <a:spcBef>
                    <a:spcPts val="1500"/>
                  </a:spcBef>
                </a:pPr>
                <a:r>
                  <a:rPr lang="zh-CN" altLang="en-US" dirty="0"/>
                  <a:t>考虑具有下述形式的所有点</a:t>
                </a:r>
              </a:p>
              <a:p>
                <a:pPr lvl="1">
                  <a:buClr>
                    <a:schemeClr val="tx1"/>
                  </a:buClr>
                </a:pPr>
                <a14:m>
                  <m:oMath xmlns:m="http://schemas.openxmlformats.org/officeDocument/2006/math">
                    <m:r>
                      <a:rPr lang="en-US" altLang="zh-CN" i="1" dirty="0" smtClean="0">
                        <a:latin typeface="Cambria Math" charset="0"/>
                      </a:rPr>
                      <m:t>𝑃</m:t>
                    </m:r>
                    <m:r>
                      <a:rPr lang="en-US" altLang="zh-CN" i="1" dirty="0" smtClean="0">
                        <a:latin typeface="Cambria Math" charset="0"/>
                      </a:rPr>
                      <m:t>(</m:t>
                    </m:r>
                    <m:r>
                      <a:rPr lang="en-US" altLang="zh-CN" i="1" dirty="0" smtClean="0">
                        <a:latin typeface="Cambria Math" charset="0"/>
                      </a:rPr>
                      <m:t>𝛼</m:t>
                    </m:r>
                    <m:r>
                      <a:rPr lang="en-US" altLang="zh-CN" i="1" dirty="0" smtClean="0">
                        <a:latin typeface="Cambria Math" charset="0"/>
                      </a:rPr>
                      <m:t>) = </m:t>
                    </m:r>
                    <m:r>
                      <a:rPr lang="en-US" altLang="zh-CN" i="1" dirty="0" smtClean="0">
                        <a:latin typeface="Cambria Math" charset="0"/>
                      </a:rPr>
                      <m:t>𝑃</m:t>
                    </m:r>
                    <m:r>
                      <a:rPr lang="en-US" altLang="zh-CN" i="1" baseline="-25000" dirty="0">
                        <a:latin typeface="Cambria Math" charset="0"/>
                      </a:rPr>
                      <m:t>0 </m:t>
                    </m:r>
                    <m:r>
                      <a:rPr lang="en-US" altLang="zh-CN" i="1" dirty="0">
                        <a:latin typeface="Cambria Math" charset="0"/>
                      </a:rPr>
                      <m:t>+ </m:t>
                    </m:r>
                    <m:r>
                      <a:rPr lang="en-US" altLang="zh-CN" i="1" dirty="0">
                        <a:latin typeface="Cambria Math" charset="0"/>
                      </a:rPr>
                      <m:t>𝛼</m:t>
                    </m:r>
                    <m:r>
                      <a:rPr lang="en-US" altLang="zh-CN" b="1" i="1" dirty="0">
                        <a:latin typeface="Cambria Math" charset="0"/>
                      </a:rPr>
                      <m:t>𝒅</m:t>
                    </m:r>
                  </m:oMath>
                </a14:m>
                <a:endParaRPr lang="en-US" altLang="zh-CN" b="1" dirty="0"/>
              </a:p>
              <a:p>
                <a:pPr lvl="1">
                  <a:buClr>
                    <a:schemeClr val="tx1"/>
                  </a:buClr>
                </a:pPr>
                <a:r>
                  <a:rPr lang="zh-CN" altLang="en-US" dirty="0"/>
                  <a:t>即所有过</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点，与</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连线平行于向量</a:t>
                </a:r>
                <a14:m>
                  <m:oMath xmlns:m="http://schemas.openxmlformats.org/officeDocument/2006/math">
                    <m:r>
                      <a:rPr lang="en-US" altLang="zh-CN" b="1" i="1" dirty="0" smtClean="0">
                        <a:latin typeface="Cambria Math" charset="0"/>
                      </a:rPr>
                      <m:t>𝒅</m:t>
                    </m:r>
                  </m:oMath>
                </a14:m>
                <a:r>
                  <a:rPr lang="zh-CN" altLang="en-US" dirty="0"/>
                  <a:t>的点</a:t>
                </a:r>
                <a:endParaRPr lang="en-US" altLang="zh-CN" b="1" dirty="0"/>
              </a:p>
              <a:p>
                <a:pPr>
                  <a:spcBef>
                    <a:spcPts val="1500"/>
                  </a:spcBef>
                </a:pPr>
                <a:r>
                  <a:rPr lang="zh-CN" altLang="en-US" dirty="0"/>
                  <a:t>上述定义直线的形式称为</a:t>
                </a:r>
                <a:r>
                  <a:rPr lang="zh-CN" altLang="en-US" dirty="0">
                    <a:solidFill>
                      <a:srgbClr val="0000FF"/>
                    </a:solidFill>
                  </a:rPr>
                  <a:t>参数形式</a:t>
                </a:r>
              </a:p>
              <a:p>
                <a:pPr lvl="1">
                  <a:buClr>
                    <a:schemeClr val="tx1"/>
                  </a:buClr>
                </a:pPr>
                <a:r>
                  <a:rPr lang="zh-CN" altLang="en-US" dirty="0"/>
                  <a:t>比其它形式更一般和稳定</a:t>
                </a:r>
              </a:p>
              <a:p>
                <a:pPr lvl="1">
                  <a:buClr>
                    <a:schemeClr val="tx1"/>
                  </a:buClr>
                </a:pPr>
                <a:r>
                  <a:rPr lang="zh-CN" altLang="en-US" dirty="0"/>
                  <a:t>可以推广到曲线和曲面</a:t>
                </a:r>
                <a:endParaRPr lang="en-US" altLang="zh-CN" dirty="0"/>
              </a:p>
              <a:p>
                <a:pPr lvl="1">
                  <a:buClr>
                    <a:schemeClr val="tx1"/>
                  </a:buClr>
                </a:pPr>
                <a:endParaRPr lang="en-US" altLang="zh-CN" dirty="0"/>
              </a:p>
              <a:p>
                <a:pPr>
                  <a:spcBef>
                    <a:spcPts val="1500"/>
                  </a:spcBef>
                </a:pPr>
                <a:r>
                  <a:rPr lang="zh-CN" altLang="en-US" dirty="0"/>
                  <a:t>射线</a:t>
                </a:r>
              </a:p>
              <a:p>
                <a:pPr lvl="1">
                  <a:buClr>
                    <a:schemeClr val="tx1"/>
                  </a:buClr>
                </a:pPr>
                <a:r>
                  <a:rPr lang="zh-CN" altLang="en-US" dirty="0"/>
                  <a:t>如果限定</a:t>
                </a:r>
                <a14:m>
                  <m:oMath xmlns:m="http://schemas.openxmlformats.org/officeDocument/2006/math">
                    <m:r>
                      <a:rPr lang="en-US" altLang="zh-CN" i="1" dirty="0" smtClean="0">
                        <a:latin typeface="Cambria Math" charset="0"/>
                      </a:rPr>
                      <m:t>𝛼</m:t>
                    </m:r>
                    <m:r>
                      <a:rPr lang="en-US" altLang="zh-CN" i="1" dirty="0" smtClean="0">
                        <a:latin typeface="Cambria Math" charset="0"/>
                      </a:rPr>
                      <m:t>&gt;0</m:t>
                    </m:r>
                  </m:oMath>
                </a14:m>
                <a:r>
                  <a:rPr lang="en-US" altLang="zh-CN" dirty="0"/>
                  <a:t>, </a:t>
                </a:r>
                <a:r>
                  <a:rPr lang="zh-CN" altLang="en-US" dirty="0"/>
                  <a:t>那么</a:t>
                </a:r>
                <a14:m>
                  <m:oMath xmlns:m="http://schemas.openxmlformats.org/officeDocument/2006/math">
                    <m:r>
                      <a:rPr lang="en-US" altLang="zh-CN" i="1" dirty="0" smtClean="0">
                        <a:latin typeface="Cambria Math" charset="0"/>
                      </a:rPr>
                      <m:t>𝑃</m:t>
                    </m:r>
                    <m:r>
                      <a:rPr lang="en-US" altLang="zh-CN" i="1" dirty="0" smtClean="0">
                        <a:latin typeface="Cambria Math" charset="0"/>
                      </a:rPr>
                      <m:t>(</m:t>
                    </m:r>
                    <m:r>
                      <a:rPr lang="en-US" altLang="zh-CN" i="1" dirty="0" smtClean="0">
                        <a:latin typeface="Cambria Math" charset="0"/>
                      </a:rPr>
                      <m:t>𝛼</m:t>
                    </m:r>
                    <m:r>
                      <a:rPr lang="en-US" altLang="zh-CN" i="1" dirty="0" smtClean="0">
                        <a:latin typeface="Cambria Math" charset="0"/>
                      </a:rPr>
                      <m:t>)</m:t>
                    </m:r>
                  </m:oMath>
                </a14:m>
                <a:r>
                  <a:rPr lang="zh-CN" altLang="en-US" dirty="0"/>
                  <a:t>就是从</a:t>
                </a:r>
                <a14:m>
                  <m:oMath xmlns:m="http://schemas.openxmlformats.org/officeDocument/2006/math">
                    <m:r>
                      <a:rPr lang="en-US" altLang="zh-CN" i="1" dirty="0" smtClean="0">
                        <a:latin typeface="Cambria Math" charset="0"/>
                      </a:rPr>
                      <m:t>𝑃</m:t>
                    </m:r>
                    <m:r>
                      <a:rPr lang="en-US" altLang="zh-CN" i="1" baseline="-25000" dirty="0">
                        <a:latin typeface="Cambria Math" charset="0"/>
                      </a:rPr>
                      <m:t>0</m:t>
                    </m:r>
                  </m:oMath>
                </a14:m>
                <a:r>
                  <a:rPr lang="zh-CN" altLang="en-US" dirty="0"/>
                  <a:t>出发，方向为</a:t>
                </a:r>
                <a14:m>
                  <m:oMath xmlns:m="http://schemas.openxmlformats.org/officeDocument/2006/math">
                    <m:r>
                      <a:rPr lang="en-US" altLang="zh-CN" b="1" i="1" dirty="0" smtClean="0">
                        <a:latin typeface="Cambria Math" charset="0"/>
                      </a:rPr>
                      <m:t>𝒅</m:t>
                    </m:r>
                  </m:oMath>
                </a14:m>
                <a:r>
                  <a:rPr lang="zh-CN" altLang="en-US" dirty="0"/>
                  <a:t>的射线</a:t>
                </a:r>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28650" y="1316831"/>
                <a:ext cx="7886700" cy="5437930"/>
              </a:xfrm>
              <a:blipFill rotWithShape="1">
                <a:blip r:embed="rId3"/>
                <a:stretch>
                  <a:fillRect t="-336" b="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a:t>
            </a:r>
          </a:p>
        </p:txBody>
      </p:sp>
      <p:sp>
        <p:nvSpPr>
          <p:cNvPr id="3" name="内容占位符 2"/>
          <p:cNvSpPr>
            <a:spLocks noGrp="1"/>
          </p:cNvSpPr>
          <p:nvPr>
            <p:ph idx="1"/>
          </p:nvPr>
        </p:nvSpPr>
        <p:spPr/>
        <p:txBody>
          <a:bodyPr>
            <a:normAutofit/>
          </a:bodyPr>
          <a:lstStyle/>
          <a:p>
            <a:pPr>
              <a:buClr>
                <a:srgbClr val="94003F"/>
              </a:buClr>
            </a:pPr>
            <a:r>
              <a:rPr lang="zh-CN" altLang="en-US" sz="2400" dirty="0"/>
              <a:t>在图形编程领域，正发生着剧烈的技术变革：</a:t>
            </a:r>
          </a:p>
          <a:p>
            <a:pPr lvl="1">
              <a:buClr>
                <a:schemeClr val="tx1"/>
              </a:buClr>
            </a:pPr>
            <a:r>
              <a:rPr lang="zh-CN" altLang="en-US" sz="1800" dirty="0"/>
              <a:t>如乔布斯在</a:t>
            </a:r>
            <a:r>
              <a:rPr lang="en-US" altLang="zh-CN" sz="1800" dirty="0"/>
              <a:t>2010</a:t>
            </a:r>
            <a:r>
              <a:rPr lang="zh-CN" altLang="en-US" sz="1800" dirty="0"/>
              <a:t>年预言的，目前</a:t>
            </a:r>
            <a:r>
              <a:rPr lang="en-US" altLang="zh-CN" sz="1800" dirty="0" err="1"/>
              <a:t>WebGL</a:t>
            </a:r>
            <a:r>
              <a:rPr lang="zh-CN" altLang="en-US" sz="1800" dirty="0"/>
              <a:t>全面取代</a:t>
            </a:r>
            <a:r>
              <a:rPr lang="en-US" altLang="zh-CN" sz="1800" dirty="0"/>
              <a:t>Flash</a:t>
            </a:r>
          </a:p>
          <a:p>
            <a:pPr lvl="1">
              <a:buClr>
                <a:schemeClr val="tx1"/>
              </a:buClr>
            </a:pPr>
            <a:r>
              <a:rPr lang="zh-CN" altLang="en-US" sz="1800" dirty="0"/>
              <a:t>除了</a:t>
            </a:r>
            <a:r>
              <a:rPr lang="en-US" altLang="zh-CN" sz="1800" dirty="0"/>
              <a:t>Win</a:t>
            </a:r>
            <a:r>
              <a:rPr lang="zh-CN" altLang="en-US" sz="1800" dirty="0"/>
              <a:t>平台下的游戏领域，</a:t>
            </a:r>
            <a:r>
              <a:rPr lang="en-US" altLang="zh-CN" sz="1800" dirty="0"/>
              <a:t>OpenGL</a:t>
            </a:r>
            <a:r>
              <a:rPr lang="zh-CN" altLang="en-US" sz="1800" dirty="0"/>
              <a:t>已经全面超越</a:t>
            </a:r>
            <a:r>
              <a:rPr lang="en-US" altLang="zh-CN" sz="1800" dirty="0"/>
              <a:t>Microsoft</a:t>
            </a:r>
            <a:r>
              <a:rPr lang="en-US" altLang="zh-CN" sz="1800" b="1" baseline="30000" dirty="0"/>
              <a:t>®</a:t>
            </a:r>
            <a:r>
              <a:rPr lang="zh-CN" altLang="en-US" sz="1800" dirty="0"/>
              <a:t>的</a:t>
            </a:r>
            <a:r>
              <a:rPr lang="en-US" altLang="zh-CN" sz="1800" dirty="0"/>
              <a:t>Direct3D</a:t>
            </a:r>
            <a:r>
              <a:rPr lang="zh-CN" altLang="en-US" sz="1800" dirty="0"/>
              <a:t>成为图形编程的主流</a:t>
            </a:r>
            <a:r>
              <a:rPr lang="en-US" altLang="zh-CN" sz="1800" dirty="0"/>
              <a:t>API</a:t>
            </a:r>
          </a:p>
          <a:p>
            <a:pPr lvl="1">
              <a:buClr>
                <a:schemeClr val="tx1"/>
              </a:buClr>
            </a:pPr>
            <a:r>
              <a:rPr lang="zh-CN" altLang="en-US" sz="1800" dirty="0"/>
              <a:t>最新的</a:t>
            </a:r>
            <a:r>
              <a:rPr lang="en-US" altLang="zh-CN" sz="1800" dirty="0"/>
              <a:t>OpenGL4.3</a:t>
            </a:r>
            <a:r>
              <a:rPr lang="zh-CN" altLang="en-US" sz="1800" dirty="0"/>
              <a:t>将着色器作为基础组件，其处理管线如下图：</a:t>
            </a:r>
            <a:endParaRPr lang="en-US" altLang="zh-CN" sz="1800" dirty="0"/>
          </a:p>
          <a:p>
            <a:pPr lvl="1">
              <a:buClr>
                <a:schemeClr val="tx1"/>
              </a:buClr>
            </a:pPr>
            <a:endParaRPr lang="zh-CN" altLang="en-US" sz="1800" dirty="0"/>
          </a:p>
          <a:p>
            <a:endParaRPr lang="zh-CN" altLang="en-US" dirty="0"/>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2</a:t>
            </a:fld>
            <a:endParaRPr lang="zh-CN" altLang="en-US"/>
          </a:p>
        </p:txBody>
      </p:sp>
      <p:pic>
        <p:nvPicPr>
          <p:cNvPr id="6" name="图片 5"/>
          <p:cNvPicPr>
            <a:picLocks noChangeAspect="1"/>
          </p:cNvPicPr>
          <p:nvPr/>
        </p:nvPicPr>
        <p:blipFill rotWithShape="1">
          <a:blip r:embed="rId3"/>
          <a:srcRect r="430"/>
          <a:stretch>
            <a:fillRect/>
          </a:stretch>
        </p:blipFill>
        <p:spPr>
          <a:xfrm>
            <a:off x="2574318" y="3064969"/>
            <a:ext cx="5546578" cy="3549606"/>
          </a:xfrm>
          <a:prstGeom prst="rect">
            <a:avLst/>
          </a:prstGeom>
        </p:spPr>
      </p:pic>
      <p:sp>
        <p:nvSpPr>
          <p:cNvPr id="7" name="矩形 6"/>
          <p:cNvSpPr/>
          <p:nvPr/>
        </p:nvSpPr>
        <p:spPr>
          <a:xfrm>
            <a:off x="545910" y="3680460"/>
            <a:ext cx="2973599" cy="2862322"/>
          </a:xfrm>
          <a:prstGeom prst="rect">
            <a:avLst/>
          </a:prstGeom>
          <a:solidFill>
            <a:srgbClr val="BDD7EE">
              <a:alpha val="52941"/>
            </a:srgbClr>
          </a:solidFill>
        </p:spPr>
        <p:txBody>
          <a:bodyPr wrap="square">
            <a:spAutoFit/>
          </a:bodyPr>
          <a:lstStyle/>
          <a:p>
            <a:r>
              <a:rPr lang="en-US" altLang="zh-CN" b="1" dirty="0">
                <a:solidFill>
                  <a:srgbClr val="464DD9"/>
                </a:solidFill>
                <a:latin typeface="ZztexMono-Regular"/>
              </a:rPr>
              <a:t> - </a:t>
            </a:r>
            <a:r>
              <a:rPr lang="zh-CN" altLang="en-US" b="1" dirty="0">
                <a:solidFill>
                  <a:srgbClr val="464DD9"/>
                </a:solidFill>
                <a:latin typeface="ZztexMono-Regular"/>
              </a:rPr>
              <a:t>着色器</a:t>
            </a:r>
            <a:r>
              <a:rPr lang="en-US" altLang="zh-CN" b="1" dirty="0">
                <a:solidFill>
                  <a:srgbClr val="464DD9"/>
                </a:solidFill>
                <a:latin typeface="ZztexMono-Regular"/>
              </a:rPr>
              <a:t>(</a:t>
            </a:r>
            <a:r>
              <a:rPr lang="en-US" altLang="zh-CN" b="1" dirty="0" err="1">
                <a:solidFill>
                  <a:srgbClr val="464DD9"/>
                </a:solidFill>
                <a:latin typeface="ZztexMono-Regular"/>
              </a:rPr>
              <a:t>Shader</a:t>
            </a:r>
            <a:r>
              <a:rPr lang="en-US" altLang="zh-CN" b="1" dirty="0">
                <a:solidFill>
                  <a:srgbClr val="464DD9"/>
                </a:solidFill>
                <a:latin typeface="ZztexMono-Regular"/>
              </a:rPr>
              <a:t>)</a:t>
            </a:r>
            <a:r>
              <a:rPr lang="zh-CN" altLang="en-US" b="1" dirty="0">
                <a:solidFill>
                  <a:srgbClr val="464DD9"/>
                </a:solidFill>
                <a:latin typeface="ZztexMono-Regular"/>
              </a:rPr>
              <a:t>的概念：</a:t>
            </a:r>
            <a:endParaRPr lang="en-US" altLang="zh-CN" b="1" dirty="0">
              <a:solidFill>
                <a:srgbClr val="464DD9"/>
              </a:solidFill>
              <a:latin typeface="ZztexMono-Regular"/>
            </a:endParaRPr>
          </a:p>
          <a:p>
            <a:r>
              <a:rPr lang="en-US" altLang="zh-CN" b="1" dirty="0">
                <a:solidFill>
                  <a:srgbClr val="464DD9"/>
                </a:solidFill>
                <a:latin typeface="ZztexMono-Regular"/>
              </a:rPr>
              <a:t>    GPU</a:t>
            </a:r>
            <a:r>
              <a:rPr lang="zh-CN" altLang="en-US" b="1" dirty="0">
                <a:solidFill>
                  <a:srgbClr val="464DD9"/>
                </a:solidFill>
                <a:latin typeface="ZztexMono-Regular"/>
              </a:rPr>
              <a:t>的图元处理小程序</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着色器的种类：</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顶点着色器、片段着色  </a:t>
            </a:r>
            <a:endParaRPr lang="en-US" altLang="zh-CN" b="1" dirty="0">
              <a:solidFill>
                <a:srgbClr val="464DD9"/>
              </a:solidFill>
              <a:latin typeface="ZztexMono-Regular"/>
            </a:endParaRPr>
          </a:p>
          <a:p>
            <a:r>
              <a:rPr lang="en-US" altLang="zh-CN" b="1" dirty="0">
                <a:solidFill>
                  <a:srgbClr val="464DD9"/>
                </a:solidFill>
                <a:latin typeface="ZztexMono-Regular"/>
              </a:rPr>
              <a:t>    </a:t>
            </a:r>
            <a:r>
              <a:rPr lang="zh-CN" altLang="en-US" b="1" dirty="0">
                <a:solidFill>
                  <a:srgbClr val="464DD9"/>
                </a:solidFill>
                <a:latin typeface="ZztexMono-Regular"/>
              </a:rPr>
              <a:t>器、几何着色器</a:t>
            </a:r>
            <a:endParaRPr lang="en-US" altLang="zh-CN" b="1" dirty="0">
              <a:solidFill>
                <a:srgbClr val="464DD9"/>
              </a:solidFill>
              <a:latin typeface="ZztexMono-Regular"/>
            </a:endParaRPr>
          </a:p>
          <a:p>
            <a:endParaRPr lang="en-US" altLang="zh-CN" b="1" dirty="0">
              <a:solidFill>
                <a:srgbClr val="464DD9"/>
              </a:solidFill>
              <a:latin typeface="ZztexMono-Regular"/>
            </a:endParaRPr>
          </a:p>
          <a:p>
            <a:r>
              <a:rPr lang="en-US" altLang="zh-CN" b="1" dirty="0">
                <a:solidFill>
                  <a:srgbClr val="464DD9"/>
                </a:solidFill>
                <a:latin typeface="ZztexMono-Regular"/>
              </a:rPr>
              <a:t> - OpenGL</a:t>
            </a:r>
            <a:r>
              <a:rPr lang="zh-CN" altLang="en-US" b="1" dirty="0">
                <a:solidFill>
                  <a:srgbClr val="464DD9"/>
                </a:solidFill>
                <a:latin typeface="ZztexMono-Regular"/>
              </a:rPr>
              <a:t>着色器语言： </a:t>
            </a:r>
            <a:endParaRPr lang="en-US" altLang="zh-CN" b="1" dirty="0">
              <a:solidFill>
                <a:srgbClr val="464DD9"/>
              </a:solidFill>
              <a:latin typeface="ZztexMono-Regular"/>
            </a:endParaRPr>
          </a:p>
          <a:p>
            <a:r>
              <a:rPr lang="en-US" altLang="zh-CN" b="1" dirty="0">
                <a:solidFill>
                  <a:srgbClr val="464DD9"/>
                </a:solidFill>
                <a:latin typeface="ZztexMono-Regular"/>
              </a:rPr>
              <a:t>    OpenGL Shading  </a:t>
            </a:r>
          </a:p>
          <a:p>
            <a:r>
              <a:rPr lang="en-US" altLang="zh-CN" b="1" dirty="0">
                <a:solidFill>
                  <a:srgbClr val="464DD9"/>
                </a:solidFill>
                <a:latin typeface="ZztexMono-Regular"/>
              </a:rPr>
              <a:t>    Language / GLSL</a:t>
            </a:r>
            <a:endParaRPr lang="en-US" altLang="zh-CN" dirty="0">
              <a:latin typeface="ZztexMono-Regular"/>
            </a:endParaRPr>
          </a:p>
        </p:txBody>
      </p:sp>
      <p:sp>
        <p:nvSpPr>
          <p:cNvPr id="8" name="Rectangle 7"/>
          <p:cNvSpPr/>
          <p:nvPr/>
        </p:nvSpPr>
        <p:spPr>
          <a:xfrm>
            <a:off x="4481195" y="733425"/>
            <a:ext cx="4948555" cy="583565"/>
          </a:xfrm>
          <a:prstGeom prst="rect">
            <a:avLst/>
          </a:prstGeom>
        </p:spPr>
        <p:txBody>
          <a:bodyPr wrap="square">
            <a:spAutoFit/>
          </a:bodyPr>
          <a:lstStyle/>
          <a:p>
            <a:r>
              <a:rPr lang="en-US" altLang="zh-CN" sz="3200" b="1" dirty="0">
                <a:solidFill>
                  <a:srgbClr val="A50021"/>
                </a:solidFill>
              </a:rPr>
              <a:t>OpenGL</a:t>
            </a:r>
            <a:r>
              <a:rPr lang="zh-CN" altLang="en-US" sz="3200" b="1" dirty="0">
                <a:solidFill>
                  <a:srgbClr val="A50021"/>
                </a:solidFill>
              </a:rPr>
              <a:t>着色器与</a:t>
            </a:r>
            <a:r>
              <a:rPr lang="en-US" altLang="zh-CN" sz="3200" b="1" dirty="0">
                <a:solidFill>
                  <a:srgbClr val="A50021"/>
                </a:solidFill>
              </a:rPr>
              <a:t>GLSL</a:t>
            </a:r>
            <a:endParaRPr lang="en-US" sz="3200" b="1" dirty="0">
              <a:solidFill>
                <a:srgbClr val="A5002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E:\CG\交互式计算机图形学—基于OpenGL着色器的自顶向下方法（第六版）\Figures\CHAPTER03 JPEG\AN03F12.jpg"/>
          <p:cNvPicPr>
            <a:picLocks noChangeAspect="1" noChangeArrowheads="1"/>
          </p:cNvPicPr>
          <p:nvPr/>
        </p:nvPicPr>
        <p:blipFill rotWithShape="1">
          <a:blip r:embed="rId2" cstate="print"/>
          <a:srcRect l="8156" t="6144" r="3846" b="5942"/>
          <a:stretch>
            <a:fillRect/>
          </a:stretch>
        </p:blipFill>
        <p:spPr bwMode="auto">
          <a:xfrm>
            <a:off x="6872748" y="1453356"/>
            <a:ext cx="1843549" cy="1953522"/>
          </a:xfrm>
          <a:prstGeom prst="rect">
            <a:avLst/>
          </a:prstGeom>
          <a:noFill/>
        </p:spPr>
      </p:pic>
      <p:sp>
        <p:nvSpPr>
          <p:cNvPr id="2" name="Title 1"/>
          <p:cNvSpPr>
            <a:spLocks noGrp="1"/>
          </p:cNvSpPr>
          <p:nvPr>
            <p:ph type="title"/>
          </p:nvPr>
        </p:nvSpPr>
        <p:spPr/>
        <p:txBody>
          <a:bodyPr/>
          <a:lstStyle/>
          <a:p>
            <a:r>
              <a:rPr lang="zh-CN" altLang="en-US" dirty="0"/>
              <a:t>仿射加法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如果采用两点定义向量</a:t>
                </a:r>
                <a14:m>
                  <m:oMath xmlns:m="http://schemas.openxmlformats.org/officeDocument/2006/math">
                    <m:r>
                      <a:rPr lang="en-US" altLang="zh-CN" b="1" i="1" dirty="0">
                        <a:latin typeface="Cambria Math" charset="0"/>
                      </a:rPr>
                      <m:t>𝒅</m:t>
                    </m:r>
                  </m:oMath>
                </a14:m>
                <a:r>
                  <a:rPr lang="en-US" altLang="zh-CN" dirty="0"/>
                  <a:t>, </a:t>
                </a:r>
                <a:r>
                  <a:rPr lang="zh-CN" altLang="en-US" dirty="0"/>
                  <a:t>那么</a:t>
                </a:r>
                <a:endParaRPr lang="zh-CN" altLang="en-US" sz="2600"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          </m:t>
                      </m:r>
                    </m:oMath>
                  </m:oMathPara>
                </a14:m>
                <a:endParaRPr lang="en-US" altLang="zh-CN" sz="1800"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𝑃</m:t>
                      </m:r>
                      <m:r>
                        <a:rPr lang="en-US" altLang="zh-CN" sz="1800" i="1" dirty="0">
                          <a:latin typeface="Cambria Math" charset="0"/>
                        </a:rPr>
                        <m:t>(</m:t>
                      </m:r>
                      <m:r>
                        <a:rPr lang="en-US" altLang="zh-CN" sz="1800" i="1" dirty="0">
                          <a:latin typeface="Cambria Math" charset="0"/>
                        </a:rPr>
                        <m:t>𝛼</m:t>
                      </m:r>
                      <m:r>
                        <a:rPr lang="en-US" altLang="zh-CN" sz="1800" i="1" dirty="0">
                          <a:latin typeface="Cambria Math" charset="0"/>
                        </a:rPr>
                        <m:t>) = </m:t>
                      </m:r>
                      <m:r>
                        <a:rPr lang="en-US" altLang="zh-CN" sz="1800" i="1" dirty="0">
                          <a:latin typeface="Cambria Math" charset="0"/>
                        </a:rPr>
                        <m:t>𝑃</m:t>
                      </m:r>
                      <m:r>
                        <a:rPr lang="en-US" altLang="zh-CN" sz="1800" i="1" baseline="-25000" dirty="0">
                          <a:latin typeface="Cambria Math" charset="0"/>
                        </a:rPr>
                        <m:t>0 </m:t>
                      </m:r>
                      <m:r>
                        <a:rPr lang="en-US" altLang="zh-CN" sz="1800" i="1" dirty="0">
                          <a:latin typeface="Cambria Math" charset="0"/>
                        </a:rPr>
                        <m:t>+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1</m:t>
                      </m:r>
                      <m:r>
                        <a:rPr lang="en-US" altLang="zh-CN" sz="1800" i="1" dirty="0">
                          <a:latin typeface="Cambria Math" charset="0"/>
                        </a:rPr>
                        <m:t> – </m:t>
                      </m:r>
                      <m:r>
                        <a:rPr lang="en-US" altLang="zh-CN" sz="1800" i="1" dirty="0">
                          <a:latin typeface="Cambria Math" charset="0"/>
                        </a:rPr>
                        <m:t>𝑃</m:t>
                      </m:r>
                      <m:r>
                        <a:rPr lang="en-US" altLang="zh-CN" sz="1800" i="1" baseline="-25000" dirty="0">
                          <a:latin typeface="Cambria Math" charset="0"/>
                        </a:rPr>
                        <m:t>0</m:t>
                      </m:r>
                      <m:r>
                        <a:rPr lang="en-US" altLang="zh-CN" sz="1800" i="1" dirty="0">
                          <a:latin typeface="Cambria Math" charset="0"/>
                        </a:rPr>
                        <m:t>) = (1 –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0</m:t>
                      </m:r>
                      <m:r>
                        <a:rPr lang="en-US" altLang="zh-CN" sz="1800" i="1" dirty="0">
                          <a:latin typeface="Cambria Math" charset="0"/>
                        </a:rPr>
                        <m:t> + </m:t>
                      </m:r>
                      <m:r>
                        <a:rPr lang="en-US" altLang="zh-CN" sz="1800" i="1" dirty="0">
                          <a:latin typeface="Cambria Math" charset="0"/>
                        </a:rPr>
                        <m:t>𝛼</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1</m:t>
                      </m:r>
                    </m:oMath>
                  </m:oMathPara>
                </a14:m>
                <a:endParaRPr lang="en-US" altLang="zh-CN" sz="1800" baseline="-25000" dirty="0"/>
              </a:p>
              <a:p>
                <a:pPr lvl="1">
                  <a:buClr>
                    <a:schemeClr val="tx1"/>
                  </a:buClr>
                </a:pPr>
                <a:endParaRPr lang="en-US" altLang="zh-CN" sz="1800" dirty="0"/>
              </a:p>
              <a:p>
                <a:pPr lvl="1">
                  <a:buClr>
                    <a:schemeClr val="tx1"/>
                  </a:buClr>
                </a:pPr>
                <a:r>
                  <a:rPr lang="zh-CN" altLang="en-US" sz="1800" dirty="0"/>
                  <a:t>当</a:t>
                </a:r>
                <a14:m>
                  <m:oMath xmlns:m="http://schemas.openxmlformats.org/officeDocument/2006/math">
                    <m:r>
                      <a:rPr lang="en-US" altLang="zh-CN" sz="1800" i="1" dirty="0">
                        <a:latin typeface="Cambria Math" charset="0"/>
                      </a:rPr>
                      <m:t>0≤</m:t>
                    </m:r>
                    <m:r>
                      <a:rPr lang="en-US" altLang="zh-CN" sz="1800" i="1" dirty="0">
                        <a:latin typeface="Cambria Math" charset="0"/>
                      </a:rPr>
                      <m:t>𝛼</m:t>
                    </m:r>
                    <m:r>
                      <a:rPr lang="en-US" altLang="zh-CN" sz="1800" i="1" dirty="0">
                        <a:latin typeface="Cambria Math" charset="0"/>
                      </a:rPr>
                      <m:t>≤1</m:t>
                    </m:r>
                  </m:oMath>
                </a14:m>
                <a:r>
                  <a:rPr lang="zh-CN" altLang="en-US" sz="1800" dirty="0"/>
                  <a:t>，那么就会得到连接</a:t>
                </a:r>
                <a14:m>
                  <m:oMath xmlns:m="http://schemas.openxmlformats.org/officeDocument/2006/math">
                    <m:r>
                      <a:rPr lang="en-US" altLang="zh-CN" sz="1800" i="1" dirty="0">
                        <a:latin typeface="Cambria Math" charset="0"/>
                      </a:rPr>
                      <m:t>𝑃</m:t>
                    </m:r>
                    <m:r>
                      <a:rPr lang="en-US" altLang="zh-CN" sz="1800" i="1" baseline="-25000" dirty="0">
                        <a:latin typeface="Cambria Math" charset="0"/>
                      </a:rPr>
                      <m:t>0</m:t>
                    </m:r>
                  </m:oMath>
                </a14:m>
                <a:r>
                  <a:rPr lang="zh-CN" altLang="en-US" sz="1800" dirty="0"/>
                  <a:t>与</a:t>
                </a:r>
                <a14:m>
                  <m:oMath xmlns:m="http://schemas.openxmlformats.org/officeDocument/2006/math">
                    <m:r>
                      <a:rPr lang="en-US" altLang="zh-CN" sz="1800" i="1" dirty="0">
                        <a:latin typeface="Cambria Math" charset="0"/>
                      </a:rPr>
                      <m:t>𝑃</m:t>
                    </m:r>
                    <m:r>
                      <a:rPr lang="en-US" altLang="zh-CN" sz="1800" i="1" baseline="-25000" dirty="0">
                        <a:latin typeface="Cambria Math" charset="0"/>
                      </a:rPr>
                      <m:t>1</m:t>
                    </m:r>
                  </m:oMath>
                </a14:m>
                <a:r>
                  <a:rPr lang="zh-CN" altLang="en-US" sz="1800" dirty="0"/>
                  <a:t>两点的线段</a:t>
                </a:r>
                <a:endParaRPr lang="en-US" altLang="zh-CN" sz="1800" dirty="0"/>
              </a:p>
              <a:p>
                <a:endParaRPr lang="en-US" altLang="zh-CN" dirty="0"/>
              </a:p>
              <a:p>
                <a:r>
                  <a:rPr lang="zh-CN" altLang="en-US" dirty="0"/>
                  <a:t>仿射加法</a:t>
                </a:r>
              </a:p>
              <a:p>
                <a:pPr lvl="1"/>
                <a:r>
                  <a:rPr lang="zh-CN" altLang="en-US" dirty="0"/>
                  <a:t>上述表达可以写成另一种形式：</a:t>
                </a:r>
                <a:endParaRPr lang="en-US" altLang="zh-CN"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i="1" dirty="0">
                          <a:latin typeface="Cambria Math" charset="0"/>
                        </a:rPr>
                        <m:t>          </m:t>
                      </m:r>
                    </m:oMath>
                  </m:oMathPara>
                </a14:m>
                <a:endParaRPr lang="en-US" altLang="zh-CN"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i="1" dirty="0">
                          <a:latin typeface="Cambria Math" charset="0"/>
                        </a:rPr>
                        <m:t>𝑃</m:t>
                      </m:r>
                      <m:r>
                        <a:rPr lang="en-US" altLang="zh-CN" i="1" dirty="0">
                          <a:latin typeface="Cambria Math" charset="0"/>
                        </a:rPr>
                        <m:t> =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0</m:t>
                          </m:r>
                        </m:sub>
                      </m:sSub>
                      <m:r>
                        <a:rPr lang="en-US" altLang="zh-CN" i="1" dirty="0">
                          <a:latin typeface="Cambria Math" charset="0"/>
                        </a:rPr>
                        <m:t>𝑃</m:t>
                      </m:r>
                      <m:r>
                        <a:rPr lang="en-US" altLang="zh-CN" i="1" baseline="-25000" dirty="0">
                          <a:latin typeface="Cambria Math" charset="0"/>
                        </a:rPr>
                        <m:t>0</m:t>
                      </m:r>
                      <m:r>
                        <a:rPr lang="en-US" altLang="zh-CN" i="1" dirty="0">
                          <a:latin typeface="Cambria Math" charset="0"/>
                        </a:rPr>
                        <m:t> +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 </m:t>
                      </m:r>
                      <m:r>
                        <a:rPr lang="en-US" altLang="zh-CN" i="1" dirty="0">
                          <a:latin typeface="Cambria Math" charset="0"/>
                        </a:rPr>
                        <m:t>𝑃</m:t>
                      </m:r>
                      <m:r>
                        <a:rPr lang="en-US" altLang="zh-CN" i="1" baseline="-25000" dirty="0">
                          <a:latin typeface="Cambria Math" charset="0"/>
                        </a:rPr>
                        <m:t>1</m:t>
                      </m:r>
                      <m:r>
                        <a:rPr lang="zh-CN" altLang="en-US" baseline="-25000" dirty="0">
                          <a:latin typeface="Cambria Math" charset="0"/>
                        </a:rPr>
                        <m:t>，</m:t>
                      </m:r>
                      <m:r>
                        <m:rPr>
                          <m:nor/>
                        </m:rPr>
                        <a:rPr lang="zh-CN" altLang="en-US" dirty="0">
                          <a:latin typeface="DejaVu Math TeX Gyre" panose="02000503000000000000" charset="0"/>
                        </a:rPr>
                        <m:t>其中</m:t>
                      </m:r>
                      <m:r>
                        <m:rPr>
                          <m:nor/>
                        </m:rPr>
                        <a:rPr lang="zh-CN" altLang="en-US" dirty="0">
                          <a:latin typeface="DejaVu Math TeX Gyre" panose="02000503000000000000" charset="0"/>
                        </a:rPr>
                        <m:t> </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0</m:t>
                          </m:r>
                        </m:sub>
                      </m:sSub>
                      <m:r>
                        <a:rPr lang="en-US" altLang="zh-CN" i="1" dirty="0">
                          <a:latin typeface="Cambria Math" charset="0"/>
                        </a:rPr>
                        <m:t>+</m:t>
                      </m:r>
                      <m:sSub>
                        <m:sSubPr>
                          <m:ctrlPr>
                            <a:rPr lang="en-US" altLang="zh-CN" i="1" dirty="0">
                              <a:latin typeface="Cambria Math" panose="02040503050406030204" pitchFamily="18" charset="0"/>
                            </a:rPr>
                          </m:ctrlPr>
                        </m:sSubPr>
                        <m:e>
                          <m:r>
                            <a:rPr lang="en-US" altLang="zh-CN" i="1" dirty="0">
                              <a:latin typeface="Cambria Math" charset="0"/>
                            </a:rPr>
                            <m:t>𝛼</m:t>
                          </m:r>
                        </m:e>
                        <m:sub>
                          <m:r>
                            <a:rPr lang="en-US" altLang="zh-CN" i="1" dirty="0">
                              <a:latin typeface="Cambria Math" charset="0"/>
                            </a:rPr>
                            <m:t>1</m:t>
                          </m:r>
                        </m:sub>
                      </m:sSub>
                      <m:r>
                        <a:rPr lang="en-US" altLang="zh-CN" i="1" dirty="0">
                          <a:latin typeface="Cambria Math" charset="0"/>
                        </a:rPr>
                        <m:t>=1</m:t>
                      </m:r>
                    </m:oMath>
                  </m:oMathPara>
                </a14:m>
                <a:endParaRPr lang="en-US" altLang="zh-CN" dirty="0"/>
              </a:p>
              <a:p>
                <a:pPr lvl="1"/>
                <a:endParaRPr lang="zh-CN" altLang="en-US" dirty="0"/>
              </a:p>
              <a:p>
                <a:endParaRPr lang="zh-CN" altLang="en-US"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3"/>
                <a:stretch>
                  <a:fillRect t="-420" b="-1024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20</a:t>
            </a:fld>
            <a:endParaRPr lang="zh-CN" altLang="en-US" dirty="0"/>
          </a:p>
        </p:txBody>
      </p:sp>
      <p:sp>
        <p:nvSpPr>
          <p:cNvPr id="7" name="矩形 6"/>
          <p:cNvSpPr/>
          <p:nvPr/>
        </p:nvSpPr>
        <p:spPr>
          <a:xfrm>
            <a:off x="8195890" y="2042618"/>
            <a:ext cx="316112" cy="369332"/>
          </a:xfrm>
          <a:prstGeom prst="rect">
            <a:avLst/>
          </a:prstGeom>
        </p:spPr>
        <p:txBody>
          <a:bodyPr wrap="none">
            <a:spAutoFit/>
          </a:bodyPr>
          <a:lstStyle/>
          <a:p>
            <a:r>
              <a:rPr lang="el-GR" altLang="zh-CN" dirty="0">
                <a:ea typeface="华文新魏" pitchFamily="2" charset="-122"/>
              </a:rPr>
              <a:t>α</a:t>
            </a:r>
            <a:endParaRPr lang="zh-CN" altLang="en-US" dirty="0"/>
          </a:p>
        </p:txBody>
      </p:sp>
      <mc:AlternateContent xmlns:mc="http://schemas.openxmlformats.org/markup-compatibility/2006" xmlns:a14="http://schemas.microsoft.com/office/drawing/2010/main">
        <mc:Choice Requires="a14">
          <p:sp>
            <p:nvSpPr>
              <p:cNvPr id="8" name="TextBox 7"/>
              <p:cNvSpPr txBox="1"/>
              <p:nvPr/>
            </p:nvSpPr>
            <p:spPr>
              <a:xfrm>
                <a:off x="6653651" y="3144627"/>
                <a:ext cx="278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𝑃</m:t>
                          </m:r>
                        </m:e>
                        <m:sub>
                          <m:r>
                            <a:rPr lang="en-US" altLang="zh-CN" b="0" i="1" smtClean="0">
                              <a:latin typeface="Cambria Math" charset="0"/>
                            </a:rPr>
                            <m:t>0</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653651" y="3144627"/>
                <a:ext cx="278089" cy="276999"/>
              </a:xfrm>
              <a:prstGeom prst="rect">
                <a:avLst/>
              </a:prstGeom>
              <a:blipFill rotWithShape="1">
                <a:blip r:embed="rId4"/>
                <a:stretch>
                  <a:fillRect l="-44" t="-39" r="-38561"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524571" y="1246880"/>
                <a:ext cx="2727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𝑃</m:t>
                          </m:r>
                        </m:e>
                        <m:sub>
                          <m:r>
                            <a:rPr lang="en-US" altLang="zh-CN" b="0" i="1" smtClean="0">
                              <a:latin typeface="Cambria Math" charset="0"/>
                            </a:rPr>
                            <m:t>1</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8524571" y="1246880"/>
                <a:ext cx="272767" cy="276999"/>
              </a:xfrm>
              <a:prstGeom prst="rect">
                <a:avLst/>
              </a:prstGeom>
              <a:blipFill rotWithShape="1">
                <a:blip r:embed="rId5"/>
                <a:stretch>
                  <a:fillRect l="-121" t="-135" r="-41188" b="186"/>
                </a:stretch>
              </a:blipFill>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三角形</a:t>
            </a:r>
            <a:endParaRPr lang="en-US" dirty="0"/>
          </a:p>
        </p:txBody>
      </p:sp>
      <p:sp>
        <p:nvSpPr>
          <p:cNvPr id="3" name="Content Placeholder 2"/>
          <p:cNvSpPr>
            <a:spLocks noGrp="1"/>
          </p:cNvSpPr>
          <p:nvPr>
            <p:ph idx="1"/>
          </p:nvPr>
        </p:nvSpPr>
        <p:spPr/>
        <p:txBody>
          <a:bodyPr/>
          <a:lstStyle/>
          <a:p>
            <a:r>
              <a:rPr lang="zh-CN" altLang="en-US" dirty="0"/>
              <a:t>推广直线的参数形式到平面：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21</a:t>
            </a:fld>
            <a:endParaRPr lang="zh-CN" altLang="en-US" dirty="0"/>
          </a:p>
        </p:txBody>
      </p:sp>
      <p:pic>
        <p:nvPicPr>
          <p:cNvPr id="5" name="Picture 2" descr="E:\CG\交互式计算机图形学—基于OpenGL着色器的自顶向下方法（第六版）\Figures\CHAPTER03 JPEG\AN03F16.jpg"/>
          <p:cNvPicPr>
            <a:picLocks noChangeAspect="1" noChangeArrowheads="1"/>
          </p:cNvPicPr>
          <p:nvPr/>
        </p:nvPicPr>
        <p:blipFill>
          <a:blip r:embed="rId2" cstate="print"/>
          <a:srcRect/>
          <a:stretch>
            <a:fillRect/>
          </a:stretch>
        </p:blipFill>
        <p:spPr bwMode="auto">
          <a:xfrm>
            <a:off x="2432809" y="2000003"/>
            <a:ext cx="4102216" cy="3131278"/>
          </a:xfrm>
          <a:prstGeom prst="rect">
            <a:avLst/>
          </a:prstGeom>
          <a:noFill/>
        </p:spPr>
      </p:pic>
      <p:sp>
        <p:nvSpPr>
          <p:cNvPr id="6" name="Line 6"/>
          <p:cNvSpPr>
            <a:spLocks noChangeShapeType="1"/>
          </p:cNvSpPr>
          <p:nvPr/>
        </p:nvSpPr>
        <p:spPr bwMode="auto">
          <a:xfrm>
            <a:off x="2202810" y="3171737"/>
            <a:ext cx="2729658" cy="1394570"/>
          </a:xfrm>
          <a:prstGeom prst="line">
            <a:avLst/>
          </a:prstGeom>
          <a:noFill/>
          <a:ln w="12700">
            <a:solidFill>
              <a:schemeClr val="accent2"/>
            </a:solidFill>
            <a:round/>
            <a:headEnd type="none" w="sm" len="sm"/>
            <a:tailEnd type="triangle" w="med" len="med"/>
          </a:ln>
        </p:spPr>
        <p:txBody>
          <a:bodyPr anchor="ctr" anchorCtr="1"/>
          <a:lstStyle/>
          <a:p>
            <a:endParaRPr lang="zh-CN" altLang="en-US"/>
          </a:p>
        </p:txBody>
      </p:sp>
      <p:sp>
        <p:nvSpPr>
          <p:cNvPr id="7" name="Line 8"/>
          <p:cNvSpPr>
            <a:spLocks noChangeShapeType="1"/>
          </p:cNvSpPr>
          <p:nvPr/>
        </p:nvSpPr>
        <p:spPr bwMode="auto">
          <a:xfrm flipH="1">
            <a:off x="5308896" y="2762773"/>
            <a:ext cx="1385519" cy="865329"/>
          </a:xfrm>
          <a:prstGeom prst="line">
            <a:avLst/>
          </a:prstGeom>
          <a:noFill/>
          <a:ln w="12700">
            <a:solidFill>
              <a:schemeClr val="accent2"/>
            </a:solidFill>
            <a:round/>
            <a:headEnd type="none" w="sm" len="sm"/>
            <a:tailEnd type="triangle" w="med" len="med"/>
          </a:ln>
        </p:spPr>
        <p:txBody>
          <a:bodyPr anchor="ctr" anchorCtr="1"/>
          <a:lstStyle/>
          <a:p>
            <a:endParaRPr lang="zh-CN" altLang="en-US"/>
          </a:p>
        </p:txBody>
      </p:sp>
      <p:sp>
        <p:nvSpPr>
          <p:cNvPr id="8" name="Text Box 12"/>
          <p:cNvSpPr txBox="1">
            <a:spLocks noChangeArrowheads="1"/>
          </p:cNvSpPr>
          <p:nvPr/>
        </p:nvSpPr>
        <p:spPr>
          <a:xfrm>
            <a:off x="707472" y="2780251"/>
            <a:ext cx="3200400" cy="457200"/>
          </a:xfrm>
          <a:prstGeom prst="rect">
            <a:avLst/>
          </a:prstGeom>
          <a:noFill/>
        </p:spPr>
        <p:txBody>
          <a:bodyPr vert="horz" lIns="91440" tIns="45720" rIns="91440" bIns="45720" rtlCol="0">
            <a:normAutofit/>
          </a:bodyPr>
          <a:lstStyle/>
          <a:p>
            <a:pPr marL="228600" lvl="0" indent="-360045">
              <a:lnSpc>
                <a:spcPct val="90000"/>
              </a:lnSpc>
              <a:spcBef>
                <a:spcPct val="0"/>
              </a:spcBef>
              <a:buClr>
                <a:srgbClr val="94003F"/>
              </a:buClr>
              <a:buSzPct val="70000"/>
            </a:pPr>
            <a:r>
              <a:rPr lang="en-US" altLang="zh-CN" sz="2400" dirty="0"/>
              <a:t>P</a:t>
            </a:r>
            <a:r>
              <a:rPr lang="zh-CN" altLang="en-US" sz="2400" dirty="0"/>
              <a:t>与</a:t>
            </a:r>
            <a:r>
              <a:rPr lang="en-US" altLang="zh-CN" sz="2400" dirty="0"/>
              <a:t>Q</a:t>
            </a:r>
            <a:r>
              <a:rPr lang="zh-CN" altLang="en-US" sz="2400" dirty="0"/>
              <a:t>的凸组合</a:t>
            </a:r>
            <a:endParaRPr kumimoji="0" lang="en-US" altLang="zh-CN" sz="2400" b="0" i="0" u="none" strike="noStrike" kern="1200" cap="none" spc="0" normalizeH="0" baseline="0" noProof="0" dirty="0">
              <a:ln>
                <a:noFill/>
              </a:ln>
              <a:solidFill>
                <a:schemeClr val="tx1"/>
              </a:solidFill>
              <a:effectLst/>
              <a:uLnTx/>
              <a:uFillTx/>
              <a:latin typeface="Times New Roman" charset="0"/>
              <a:ea typeface="Microsoft YaHei" panose="020B0503020204020204" pitchFamily="34" charset="-122"/>
              <a:cs typeface="+mn-cs"/>
            </a:endParaRPr>
          </a:p>
        </p:txBody>
      </p:sp>
      <p:sp>
        <p:nvSpPr>
          <p:cNvPr id="9" name="Text Box 14"/>
          <p:cNvSpPr txBox="1">
            <a:spLocks noChangeArrowheads="1"/>
          </p:cNvSpPr>
          <p:nvPr/>
        </p:nvSpPr>
        <p:spPr bwMode="auto">
          <a:xfrm>
            <a:off x="5902690" y="2382473"/>
            <a:ext cx="2133963" cy="369332"/>
          </a:xfrm>
          <a:prstGeom prst="rect">
            <a:avLst/>
          </a:prstGeom>
          <a:noFill/>
          <a:ln w="12700">
            <a:noFill/>
            <a:miter lim="800000"/>
            <a:headEnd type="none" w="sm" len="sm"/>
            <a:tailEnd type="none" w="sm" len="sm"/>
          </a:ln>
        </p:spPr>
        <p:txBody>
          <a:bodyPr wrap="square" anchorCtr="1">
            <a:spAutoFit/>
          </a:bodyPr>
          <a:lstStyle/>
          <a:p>
            <a:r>
              <a:rPr lang="en-US" altLang="zh-CN" dirty="0"/>
              <a:t>S(</a:t>
            </a:r>
            <a:r>
              <a:rPr lang="en-US" altLang="zh-CN" dirty="0">
                <a:latin typeface="Symbol" panose="05050102010706020507" charset="2"/>
              </a:rPr>
              <a:t>a</a:t>
            </a:r>
            <a:r>
              <a:rPr lang="en-US" altLang="zh-CN" dirty="0"/>
              <a:t>) and R</a:t>
            </a:r>
            <a:r>
              <a:rPr lang="zh-CN" altLang="en-US" dirty="0"/>
              <a:t>的凸组合</a:t>
            </a:r>
            <a:endParaRPr lang="en-US" altLang="zh-CN" dirty="0"/>
          </a:p>
        </p:txBody>
      </p:sp>
      <mc:AlternateContent xmlns:mc="http://schemas.openxmlformats.org/markup-compatibility/2006" xmlns:a14="http://schemas.microsoft.com/office/drawing/2010/main">
        <mc:Choice Requires="a14">
          <p:sp>
            <p:nvSpPr>
              <p:cNvPr id="10" name="Text Box 15"/>
              <p:cNvSpPr txBox="1">
                <a:spLocks noChangeArrowheads="1"/>
              </p:cNvSpPr>
              <p:nvPr/>
            </p:nvSpPr>
            <p:spPr bwMode="auto">
              <a:xfrm>
                <a:off x="2127579" y="5445121"/>
                <a:ext cx="5167953" cy="369332"/>
              </a:xfrm>
              <a:prstGeom prst="rect">
                <a:avLst/>
              </a:prstGeom>
              <a:noFill/>
              <a:ln w="12700">
                <a:noFill/>
                <a:miter lim="800000"/>
                <a:headEnd type="none" w="sm" len="sm"/>
                <a:tailEnd type="none" w="sm" len="sm"/>
              </a:ln>
            </p:spPr>
            <p:txBody>
              <a:bodyPr wrap="none" anchorCtr="1">
                <a:spAutoFit/>
              </a:bodyPr>
              <a:lstStyle/>
              <a:p>
                <a:r>
                  <a:rPr lang="zh-CN" altLang="en-US" dirty="0"/>
                  <a:t>当</a:t>
                </a:r>
                <a:r>
                  <a:rPr lang="en-US" altLang="zh-CN" dirty="0"/>
                  <a:t> </a:t>
                </a:r>
                <a14:m>
                  <m:oMath xmlns:m="http://schemas.openxmlformats.org/officeDocument/2006/math">
                    <m:r>
                      <a:rPr lang="en-US" altLang="zh-CN" i="1" dirty="0" smtClean="0">
                        <a:latin typeface="Cambria Math" charset="0"/>
                      </a:rPr>
                      <m:t>0</m:t>
                    </m:r>
                    <m:r>
                      <a:rPr lang="en-US" altLang="zh-CN" i="1" dirty="0" smtClean="0">
                        <a:latin typeface="Cambria Math" charset="0"/>
                        <a:ea typeface="Cambria Math" charset="0"/>
                        <a:cs typeface="Cambria Math" charset="0"/>
                      </a:rPr>
                      <m:t>≤</m:t>
                    </m:r>
                    <m:r>
                      <a:rPr lang="en-US" altLang="zh-CN" i="1" dirty="0" smtClean="0">
                        <a:latin typeface="Cambria Math" charset="0"/>
                        <a:ea typeface="Cambria Math" charset="0"/>
                        <a:cs typeface="Cambria Math" charset="0"/>
                      </a:rPr>
                      <m:t>𝛼</m:t>
                    </m:r>
                    <m:r>
                      <a:rPr lang="en-US" altLang="zh-CN" b="0" i="1" dirty="0" smtClean="0">
                        <a:latin typeface="Cambria Math" charset="0"/>
                        <a:ea typeface="Cambria Math" charset="0"/>
                        <a:cs typeface="Cambria Math" charset="0"/>
                      </a:rPr>
                      <m:t>,</m:t>
                    </m:r>
                    <m:r>
                      <a:rPr lang="en-US" altLang="zh-CN" b="0" i="1" dirty="0" smtClean="0">
                        <a:latin typeface="Cambria Math" charset="0"/>
                        <a:ea typeface="Cambria Math" charset="0"/>
                        <a:cs typeface="Cambria Math" charset="0"/>
                      </a:rPr>
                      <m:t>𝛽</m:t>
                    </m:r>
                    <m:r>
                      <a:rPr lang="en-US" altLang="zh-CN" i="1" dirty="0" smtClean="0">
                        <a:latin typeface="Cambria Math" charset="0"/>
                        <a:ea typeface="Cambria Math" charset="0"/>
                        <a:cs typeface="Cambria Math" charset="0"/>
                      </a:rPr>
                      <m:t>≤</m:t>
                    </m:r>
                    <m:r>
                      <a:rPr lang="en-US" altLang="zh-CN" i="1" dirty="0" smtClean="0">
                        <a:latin typeface="Cambria Math" charset="0"/>
                      </a:rPr>
                      <m:t>1</m:t>
                    </m:r>
                  </m:oMath>
                </a14:m>
                <a:r>
                  <a:rPr lang="zh-CN" altLang="en-US" dirty="0"/>
                  <a:t>时，可以定义在三角形内的所有点</a:t>
                </a:r>
                <a:endParaRPr lang="en-US" altLang="zh-CN" dirty="0"/>
              </a:p>
            </p:txBody>
          </p:sp>
        </mc:Choice>
        <mc:Fallback xmlns="">
          <p:sp>
            <p:nvSpPr>
              <p:cNvPr id="10" name="Text Box 15"/>
              <p:cNvSpPr txBox="1">
                <a:spLocks noRot="1" noChangeAspect="1" noMove="1" noResize="1" noEditPoints="1" noAdjustHandles="1" noChangeArrowheads="1" noChangeShapeType="1" noTextEdit="1"/>
              </p:cNvSpPr>
              <p:nvPr/>
            </p:nvSpPr>
            <p:spPr bwMode="auto">
              <a:xfrm>
                <a:off x="2127579" y="5445121"/>
                <a:ext cx="5167953" cy="369332"/>
              </a:xfrm>
              <a:prstGeom prst="rect">
                <a:avLst/>
              </a:prstGeom>
              <a:blipFill rotWithShape="1">
                <a:blip r:embed="rId3"/>
                <a:stretch>
                  <a:fillRect l="-6" t="-171" b="106"/>
                </a:stretch>
              </a:blipFill>
              <a:ln w="12700">
                <a:noFill/>
                <a:miter lim="800000"/>
                <a:headEnd type="none" w="sm" len="sm"/>
                <a:tailEnd type="none" w="sm" len="sm"/>
              </a:ln>
            </p:spPr>
            <p:txBody>
              <a:bodyPr/>
              <a:lstStyle/>
              <a:p>
                <a:r>
                  <a:rPr lang="zh-CN" altLang="en-US">
                    <a:noFill/>
                  </a:rPr>
                  <a:t> </a:t>
                </a:r>
              </a:p>
            </p:txBody>
          </p:sp>
        </mc:Fallback>
      </mc:AlternateContent>
      <p:sp>
        <p:nvSpPr>
          <p:cNvPr id="11" name="矩形 11"/>
          <p:cNvSpPr/>
          <p:nvPr/>
        </p:nvSpPr>
        <p:spPr>
          <a:xfrm>
            <a:off x="4932468" y="4741004"/>
            <a:ext cx="376428" cy="369332"/>
          </a:xfrm>
          <a:prstGeom prst="rect">
            <a:avLst/>
          </a:prstGeom>
        </p:spPr>
        <p:txBody>
          <a:bodyPr wrap="square">
            <a:spAutoFit/>
          </a:bodyPr>
          <a:lstStyle/>
          <a:p>
            <a:r>
              <a:rPr lang="el-GR" altLang="zh-CN" dirty="0">
                <a:ea typeface="华文新魏" pitchFamily="2" charset="-122"/>
              </a:rPr>
              <a:t>α</a:t>
            </a:r>
            <a:endParaRPr lang="zh-CN" altLang="en-US" dirty="0"/>
          </a:p>
        </p:txBody>
      </p:sp>
      <p:sp>
        <p:nvSpPr>
          <p:cNvPr id="12" name="矩形 12"/>
          <p:cNvSpPr/>
          <p:nvPr/>
        </p:nvSpPr>
        <p:spPr>
          <a:xfrm>
            <a:off x="4525405" y="3462448"/>
            <a:ext cx="311304" cy="369332"/>
          </a:xfrm>
          <a:prstGeom prst="rect">
            <a:avLst/>
          </a:prstGeom>
        </p:spPr>
        <p:txBody>
          <a:bodyPr wrap="none">
            <a:spAutoFit/>
          </a:bodyPr>
          <a:lstStyle/>
          <a:p>
            <a:r>
              <a:rPr lang="en-US" altLang="zh-CN" dirty="0">
                <a:latin typeface="Symbol" panose="05050102010706020507" charset="2"/>
              </a:rPr>
              <a:t>b</a:t>
            </a:r>
            <a:endParaRPr lang="zh-CN" altLang="en-US" dirty="0"/>
          </a:p>
        </p:txBody>
      </p:sp>
      <p:sp>
        <p:nvSpPr>
          <p:cNvPr id="13" name="矩形 13"/>
          <p:cNvSpPr/>
          <p:nvPr/>
        </p:nvSpPr>
        <p:spPr>
          <a:xfrm>
            <a:off x="4321470" y="3450497"/>
            <a:ext cx="376428" cy="369332"/>
          </a:xfrm>
          <a:prstGeom prst="rect">
            <a:avLst/>
          </a:prstGeom>
        </p:spPr>
        <p:txBody>
          <a:bodyPr wrap="square">
            <a:spAutoFit/>
          </a:bodyPr>
          <a:lstStyle/>
          <a:p>
            <a:r>
              <a:rPr lang="el-GR" altLang="zh-CN" dirty="0">
                <a:ea typeface="华文新魏" pitchFamily="2" charset="-122"/>
              </a:rPr>
              <a:t>α</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pPr>
                  <a:spcBef>
                    <a:spcPts val="1500"/>
                  </a:spcBef>
                </a:pPr>
                <a:r>
                  <a:rPr lang="zh-CN" altLang="en-US" sz="2400" dirty="0"/>
                  <a:t>平面是由一个点与两个向量或者三个点确定的</a:t>
                </a: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endParaRPr lang="en-US" altLang="zh-CN" sz="2400" dirty="0"/>
              </a:p>
              <a:p>
                <a:pPr>
                  <a:spcBef>
                    <a:spcPts val="1500"/>
                  </a:spcBef>
                </a:pPr>
                <a:r>
                  <a:rPr lang="zh-CN" altLang="en-US" sz="2400" dirty="0"/>
                  <a:t>法向量</a:t>
                </a:r>
              </a:p>
              <a:p>
                <a:pPr lvl="1">
                  <a:buClr>
                    <a:schemeClr val="tx1"/>
                  </a:buClr>
                </a:pPr>
                <a:r>
                  <a:rPr lang="zh-CN" altLang="en-US" sz="1800" dirty="0"/>
                  <a:t>每个平面都有一个垂直于自身的向量</a:t>
                </a:r>
                <a:r>
                  <a:rPr lang="en-US" altLang="zh-CN" sz="1800" b="1" dirty="0"/>
                  <a:t>n</a:t>
                </a:r>
              </a:p>
              <a:p>
                <a:pPr lvl="1">
                  <a:buClr>
                    <a:schemeClr val="tx1"/>
                  </a:buClr>
                </a:pPr>
                <a:r>
                  <a:rPr lang="zh-CN" altLang="en-US" sz="1800" dirty="0"/>
                  <a:t>在平面的点与二向量形式</a:t>
                </a:r>
              </a:p>
              <a:p>
                <a:pPr marL="457200" lvl="1" indent="0">
                  <a:buClr>
                    <a:schemeClr val="tx1"/>
                  </a:buClr>
                  <a:buNone/>
                </a:pPr>
                <a:r>
                  <a:rPr lang="en-US" altLang="zh-CN" sz="1800" dirty="0"/>
                  <a:t>   </a:t>
                </a:r>
                <a14:m>
                  <m:oMath xmlns:m="http://schemas.openxmlformats.org/officeDocument/2006/math">
                    <m:r>
                      <a:rPr lang="en-US" altLang="zh-CN" sz="1800" i="1" dirty="0" smtClean="0">
                        <a:latin typeface="Cambria Math" charset="0"/>
                      </a:rPr>
                      <m:t>𝑃</m:t>
                    </m:r>
                    <m:r>
                      <a:rPr lang="en-US" altLang="zh-CN" sz="1800" i="1" dirty="0" smtClean="0">
                        <a:latin typeface="Cambria Math" charset="0"/>
                      </a:rPr>
                      <m:t>(</m:t>
                    </m:r>
                    <m:r>
                      <a:rPr lang="el-GR" altLang="zh-CN" sz="1800" i="1" dirty="0">
                        <a:latin typeface="Cambria Math" charset="0"/>
                      </a:rPr>
                      <m:t>𝛼</m:t>
                    </m:r>
                    <m:r>
                      <a:rPr lang="el-GR" altLang="zh-CN" sz="1800" i="1" dirty="0">
                        <a:latin typeface="Cambria Math" charset="0"/>
                      </a:rPr>
                      <m:t>, </m:t>
                    </m:r>
                    <m:r>
                      <a:rPr lang="el-GR" altLang="zh-CN" sz="1800" i="1" dirty="0">
                        <a:latin typeface="Cambria Math" charset="0"/>
                      </a:rPr>
                      <m:t>𝛽</m:t>
                    </m:r>
                    <m:r>
                      <a:rPr lang="el-GR" altLang="zh-CN" sz="1800" i="1" dirty="0">
                        <a:latin typeface="Cambria Math" charset="0"/>
                      </a:rPr>
                      <m:t>) = </m:t>
                    </m:r>
                    <m:r>
                      <a:rPr lang="en-US" altLang="zh-CN" sz="1800" i="1" dirty="0">
                        <a:latin typeface="Cambria Math" charset="0"/>
                      </a:rPr>
                      <m:t>𝑅</m:t>
                    </m:r>
                    <m:r>
                      <a:rPr lang="en-US" altLang="zh-CN" sz="1800" i="1" dirty="0">
                        <a:latin typeface="Cambria Math" charset="0"/>
                      </a:rPr>
                      <m:t> + </m:t>
                    </m:r>
                    <m:r>
                      <a:rPr lang="el-GR" altLang="zh-CN" sz="1800" i="1" dirty="0">
                        <a:latin typeface="Cambria Math" charset="0"/>
                      </a:rPr>
                      <m:t>𝛼</m:t>
                    </m:r>
                    <m:r>
                      <a:rPr lang="en-US" altLang="zh-CN" sz="1800" b="1" i="1" dirty="0">
                        <a:latin typeface="Cambria Math" charset="0"/>
                      </a:rPr>
                      <m:t>𝒖</m:t>
                    </m:r>
                    <m:r>
                      <a:rPr lang="en-US" altLang="zh-CN" sz="1800" i="1" dirty="0">
                        <a:latin typeface="Cambria Math" charset="0"/>
                      </a:rPr>
                      <m:t> + </m:t>
                    </m:r>
                    <m:r>
                      <a:rPr lang="el-GR" altLang="zh-CN" sz="1800" i="1" dirty="0">
                        <a:latin typeface="Cambria Math" charset="0"/>
                      </a:rPr>
                      <m:t>𝛽</m:t>
                    </m:r>
                    <m:r>
                      <a:rPr lang="en-US" altLang="zh-CN" sz="1800" b="1" i="1" dirty="0">
                        <a:latin typeface="Cambria Math" charset="0"/>
                      </a:rPr>
                      <m:t>𝒗</m:t>
                    </m:r>
                    <m:r>
                      <a:rPr lang="zh-CN" altLang="en-US" sz="1800" i="1" dirty="0">
                        <a:latin typeface="Cambria Math" charset="0"/>
                      </a:rPr>
                      <m:t>中</m:t>
                    </m:r>
                  </m:oMath>
                </a14:m>
                <a:r>
                  <a:rPr lang="zh-CN" altLang="en-US" sz="1800" dirty="0"/>
                  <a:t>，可以</a:t>
                </a:r>
              </a:p>
              <a:p>
                <a:pPr marL="457200" lvl="1" indent="0">
                  <a:buClr>
                    <a:schemeClr val="tx1"/>
                  </a:buClr>
                  <a:buNone/>
                </a:pPr>
                <a:r>
                  <a:rPr lang="zh-CN" altLang="en-US" sz="1800" dirty="0"/>
                  <a:t>   应用向量的外积得到 </a:t>
                </a:r>
                <a:r>
                  <a:rPr lang="en-US" altLang="zh-CN" sz="1800" b="1" dirty="0"/>
                  <a:t>n</a:t>
                </a:r>
                <a:r>
                  <a:rPr lang="en-US" altLang="zh-CN" sz="1800" dirty="0"/>
                  <a:t> = </a:t>
                </a:r>
                <a:r>
                  <a:rPr lang="en-US" altLang="zh-CN" sz="1800" b="1" dirty="0"/>
                  <a:t>u</a:t>
                </a:r>
                <a:r>
                  <a:rPr lang="en-US" altLang="zh-CN" sz="1800" dirty="0"/>
                  <a:t> × </a:t>
                </a:r>
                <a:r>
                  <a:rPr lang="en-US" altLang="zh-CN" sz="1800" b="1" dirty="0"/>
                  <a:t>v</a:t>
                </a:r>
              </a:p>
              <a:p>
                <a:pPr>
                  <a:spcBef>
                    <a:spcPts val="1500"/>
                  </a:spcBef>
                </a:pPr>
                <a:endParaRPr lang="zh-CN" altLang="en-US" sz="2400" dirty="0"/>
              </a:p>
              <a:p>
                <a:pPr lvl="1">
                  <a:buClr>
                    <a:schemeClr val="tx1"/>
                  </a:buClr>
                </a:pPr>
                <a:endParaRPr lang="en-US" altLang="zh-CN" sz="1800" dirty="0"/>
              </a:p>
              <a:p>
                <a:pPr marL="457200" lvl="1" indent="0">
                  <a:buClr>
                    <a:schemeClr val="tx1"/>
                  </a:buClr>
                  <a:buNone/>
                </a:pPr>
                <a:endParaRPr lang="zh-CN" altLang="en-US" sz="1800" dirty="0"/>
              </a:p>
              <a:p>
                <a:pPr lvl="1">
                  <a:buClr>
                    <a:schemeClr val="tx1"/>
                  </a:buClr>
                </a:pPr>
                <a:endParaRPr lang="en-US" altLang="zh-CN" sz="1800" dirty="0"/>
              </a:p>
              <a:p>
                <a:pPr lvl="1">
                  <a:buClr>
                    <a:schemeClr val="tx1"/>
                  </a:buClr>
                </a:pPr>
                <a:endParaRPr lang="zh-CN" altLang="en-US" sz="1800" dirty="0"/>
              </a:p>
              <a:p>
                <a:pPr marL="457200" lvl="1" indent="0">
                  <a:buClr>
                    <a:schemeClr val="tx1"/>
                  </a:buClr>
                  <a:buNone/>
                </a:pPr>
                <a:endParaRPr lang="zh-CN" altLang="en-US" sz="1800"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28650" y="1316831"/>
                <a:ext cx="7886700" cy="5176044"/>
              </a:xfrm>
              <a:blipFill rotWithShape="1">
                <a:blip r:embed="rId2"/>
                <a:stretch>
                  <a:fillRect t="-181" b="-4131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pic>
        <p:nvPicPr>
          <p:cNvPr id="8" name="图片 7"/>
          <p:cNvPicPr>
            <a:picLocks noChangeAspect="1"/>
          </p:cNvPicPr>
          <p:nvPr/>
        </p:nvPicPr>
        <p:blipFill>
          <a:blip r:embed="rId3"/>
          <a:stretch>
            <a:fillRect/>
          </a:stretch>
        </p:blipFill>
        <p:spPr>
          <a:xfrm>
            <a:off x="1329754" y="1682049"/>
            <a:ext cx="6073937" cy="2328627"/>
          </a:xfrm>
          <a:prstGeom prst="rect">
            <a:avLst/>
          </a:prstGeom>
        </p:spPr>
      </p:pic>
      <p:pic>
        <p:nvPicPr>
          <p:cNvPr id="10" name="图片 9"/>
          <p:cNvPicPr>
            <a:picLocks noChangeAspect="1"/>
          </p:cNvPicPr>
          <p:nvPr/>
        </p:nvPicPr>
        <p:blipFill>
          <a:blip r:embed="rId4"/>
          <a:stretch>
            <a:fillRect/>
          </a:stretch>
        </p:blipFill>
        <p:spPr>
          <a:xfrm>
            <a:off x="5283793" y="4354767"/>
            <a:ext cx="2480977" cy="19151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凸性</a:t>
            </a:r>
            <a:br>
              <a:rPr lang="zh-CN" alt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把仿射和概念推广到</a:t>
                </a:r>
                <a14:m>
                  <m:oMath xmlns:m="http://schemas.openxmlformats.org/officeDocument/2006/math">
                    <m:r>
                      <a:rPr lang="en-US" altLang="zh-CN" b="0" i="1" smtClean="0">
                        <a:latin typeface="Cambria Math" charset="0"/>
                      </a:rPr>
                      <m:t>𝑛</m:t>
                    </m:r>
                  </m:oMath>
                </a14:m>
                <a:r>
                  <a:rPr lang="zh-CN" altLang="en-US" dirty="0"/>
                  <a:t>个点：</a:t>
                </a:r>
                <a:endParaRPr lang="zh-CN" altLang="en-US" sz="2600" dirty="0"/>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          </m:t>
                      </m:r>
                    </m:oMath>
                  </m:oMathPara>
                </a14:m>
                <a:endParaRPr lang="en-US" altLang="zh-CN" sz="1800" i="1" dirty="0">
                  <a:latin typeface="Cambria Math" charset="0"/>
                </a:endParaRPr>
              </a:p>
              <a:p>
                <a:pPr marL="457200" lvl="1" indent="0">
                  <a:buClr>
                    <a:schemeClr val="tx1"/>
                  </a:buClr>
                  <a:buNone/>
                </a:pPr>
                <a14:m>
                  <m:oMathPara xmlns:m="http://schemas.openxmlformats.org/officeDocument/2006/math">
                    <m:oMathParaPr>
                      <m:jc m:val="centerGroup"/>
                    </m:oMathParaPr>
                    <m:oMath xmlns:m="http://schemas.openxmlformats.org/officeDocument/2006/math">
                      <m:r>
                        <a:rPr lang="en-US" altLang="zh-CN" sz="1800" i="1" dirty="0">
                          <a:latin typeface="Cambria Math" charset="0"/>
                        </a:rPr>
                        <m:t>𝑃</m:t>
                      </m:r>
                      <m:r>
                        <a:rPr lang="en-US" altLang="zh-CN" sz="1800" i="1" dirty="0">
                          <a:latin typeface="Cambria Math" charset="0"/>
                        </a:rPr>
                        <m:t> = </m:t>
                      </m:r>
                      <m:r>
                        <a:rPr lang="el-GR" altLang="zh-CN" sz="1800" i="1" dirty="0">
                          <a:latin typeface="Cambria Math" charset="0"/>
                        </a:rPr>
                        <m:t>𝛼</m:t>
                      </m:r>
                      <m:r>
                        <a:rPr lang="el-GR" altLang="zh-CN" sz="1800" i="1" baseline="-25000" dirty="0">
                          <a:latin typeface="Cambria Math" charset="0"/>
                        </a:rPr>
                        <m:t>1</m:t>
                      </m:r>
                      <m:r>
                        <a:rPr lang="en-US" altLang="zh-CN" sz="1800" i="1" dirty="0">
                          <a:latin typeface="Cambria Math" charset="0"/>
                        </a:rPr>
                        <m:t>𝑃</m:t>
                      </m:r>
                      <m:r>
                        <a:rPr lang="en-US" altLang="zh-CN" sz="1800" i="1" baseline="-25000" dirty="0">
                          <a:latin typeface="Cambria Math" charset="0"/>
                        </a:rPr>
                        <m:t>1</m:t>
                      </m:r>
                      <m:r>
                        <a:rPr lang="en-US" altLang="zh-CN" sz="1800" i="1" dirty="0">
                          <a:latin typeface="Cambria Math" charset="0"/>
                        </a:rPr>
                        <m:t>+ </m:t>
                      </m:r>
                      <m:r>
                        <a:rPr lang="el-GR" altLang="zh-CN" sz="1800" i="1" dirty="0">
                          <a:latin typeface="Cambria Math" charset="0"/>
                        </a:rPr>
                        <m:t>𝛼</m:t>
                      </m:r>
                      <m:r>
                        <a:rPr lang="el-GR" altLang="zh-CN" sz="1800" i="1" baseline="-25000" dirty="0">
                          <a:latin typeface="Cambria Math" charset="0"/>
                        </a:rPr>
                        <m:t>2</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l-GR" altLang="zh-CN" sz="1800" i="1" dirty="0">
                          <a:latin typeface="Cambria Math" charset="0"/>
                        </a:rPr>
                        <m:t>𝛼</m:t>
                      </m:r>
                      <m:r>
                        <a:rPr lang="en-US" altLang="zh-CN" sz="1800" i="1" baseline="-25000" dirty="0" err="1">
                          <a:latin typeface="Cambria Math" charset="0"/>
                        </a:rPr>
                        <m:t>𝑛</m:t>
                      </m:r>
                      <m:r>
                        <a:rPr lang="en-US" altLang="zh-CN" sz="1800" i="1" dirty="0" err="1">
                          <a:latin typeface="Cambria Math" charset="0"/>
                        </a:rPr>
                        <m:t>𝑃</m:t>
                      </m:r>
                      <m:r>
                        <a:rPr lang="en-US" altLang="zh-CN" sz="1800" i="1" baseline="-25000" dirty="0" err="1">
                          <a:latin typeface="Cambria Math" charset="0"/>
                        </a:rPr>
                        <m:t>𝑛</m:t>
                      </m:r>
                    </m:oMath>
                  </m:oMathPara>
                </a14:m>
                <a:endParaRPr lang="en-US" altLang="zh-CN" sz="1800" baseline="-25000" dirty="0"/>
              </a:p>
              <a:p>
                <a:pPr lvl="1">
                  <a:buClr>
                    <a:schemeClr val="tx1"/>
                  </a:buClr>
                </a:pPr>
                <a:endParaRPr lang="en-US" altLang="zh-CN" sz="1800" dirty="0"/>
              </a:p>
              <a:p>
                <a:pPr lvl="1">
                  <a:buClr>
                    <a:schemeClr val="tx1"/>
                  </a:buClr>
                </a:pPr>
                <a:r>
                  <a:rPr lang="zh-CN" altLang="en-US" sz="1800" dirty="0"/>
                  <a:t>当</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charset="0"/>
                          </a:rPr>
                          <m:t>𝛼</m:t>
                        </m:r>
                      </m:e>
                      <m:sub>
                        <m:r>
                          <a:rPr lang="en-US" altLang="zh-CN" sz="1800" b="0" i="1" dirty="0" smtClean="0">
                            <a:latin typeface="Cambria Math" charset="0"/>
                          </a:rPr>
                          <m:t>1</m:t>
                        </m:r>
                      </m:sub>
                    </m:sSub>
                    <m:r>
                      <a:rPr lang="en-US" altLang="zh-CN" sz="1800" i="1" dirty="0">
                        <a:latin typeface="Cambria Math" charset="0"/>
                      </a:rPr>
                      <m:t>+</m:t>
                    </m:r>
                    <m:r>
                      <a:rPr lang="en-US" altLang="zh-CN" sz="1800" i="1" dirty="0">
                        <a:latin typeface="Cambria Math" charset="0"/>
                      </a:rPr>
                      <m:t>𝛼</m:t>
                    </m:r>
                    <m:r>
                      <a:rPr lang="en-US" altLang="zh-CN" sz="1800" i="1" baseline="-25000" dirty="0">
                        <a:latin typeface="Cambria Math" charset="0"/>
                      </a:rPr>
                      <m:t>2</m:t>
                    </m:r>
                    <m:r>
                      <a:rPr lang="en-US" altLang="zh-CN" sz="1800" i="1" dirty="0">
                        <a:latin typeface="Cambria Math" charset="0"/>
                      </a:rPr>
                      <m:t>+…+</m:t>
                    </m:r>
                    <m:r>
                      <a:rPr lang="en-US" altLang="zh-CN" sz="1800" i="1" dirty="0">
                        <a:latin typeface="Cambria Math" charset="0"/>
                      </a:rPr>
                      <m:t>𝛼</m:t>
                    </m:r>
                    <m:r>
                      <a:rPr lang="en-US" altLang="zh-CN" sz="1800" i="1" baseline="-25000" dirty="0">
                        <a:latin typeface="Cambria Math" charset="0"/>
                      </a:rPr>
                      <m:t>𝑛</m:t>
                    </m:r>
                    <m:r>
                      <a:rPr lang="en-US" altLang="zh-CN" sz="1800" i="1" dirty="0">
                        <a:latin typeface="Cambria Math" charset="0"/>
                      </a:rPr>
                      <m:t>=1</m:t>
                    </m:r>
                  </m:oMath>
                </a14:m>
                <a:r>
                  <a:rPr lang="zh-CN" altLang="en-US" sz="1800" dirty="0"/>
                  <a:t>时，上述有意义，称为</a:t>
                </a:r>
                <a14:m>
                  <m:oMath xmlns:m="http://schemas.openxmlformats.org/officeDocument/2006/math">
                    <m:r>
                      <a:rPr lang="en-US" altLang="zh-CN" sz="1800" b="0" i="0" dirty="0" smtClean="0">
                        <a:latin typeface="Cambria Math" charset="0"/>
                      </a:rPr>
                      <m:t>{</m:t>
                    </m:r>
                    <m:r>
                      <a:rPr lang="en-US" altLang="zh-CN" sz="1800" i="1" dirty="0" smtClean="0">
                        <a:latin typeface="Cambria Math" charset="0"/>
                      </a:rPr>
                      <m:t>𝑃</m:t>
                    </m:r>
                    <m:r>
                      <a:rPr lang="en-US" altLang="zh-CN" sz="1800" i="1" baseline="-25000" dirty="0">
                        <a:latin typeface="Cambria Math" charset="0"/>
                      </a:rPr>
                      <m:t>1</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n-US" altLang="zh-CN" sz="1800" i="1" dirty="0" err="1">
                        <a:latin typeface="Cambria Math" charset="0"/>
                      </a:rPr>
                      <m:t>𝑃</m:t>
                    </m:r>
                    <m:r>
                      <a:rPr lang="en-US" altLang="zh-CN" sz="1800" i="1" baseline="-25000" dirty="0" err="1">
                        <a:latin typeface="Cambria Math" charset="0"/>
                      </a:rPr>
                      <m:t>𝑛</m:t>
                    </m:r>
                    <m:r>
                      <a:rPr lang="en-US" altLang="zh-CN" sz="1800" i="1" dirty="0" smtClean="0">
                        <a:latin typeface="Cambria Math" charset="0"/>
                      </a:rPr>
                      <m:t>}</m:t>
                    </m:r>
                  </m:oMath>
                </a14:m>
                <a:r>
                  <a:rPr lang="zh-CN" altLang="en-US" sz="1800" dirty="0"/>
                  <a:t>的</a:t>
                </a:r>
                <a:r>
                  <a:rPr lang="zh-CN" altLang="en-US" sz="1800" dirty="0">
                    <a:solidFill>
                      <a:srgbClr val="0000FF"/>
                    </a:solidFill>
                  </a:rPr>
                  <a:t>仿射和</a:t>
                </a:r>
                <a:endParaRPr lang="en-US" altLang="zh-CN" sz="1800" dirty="0">
                  <a:solidFill>
                    <a:srgbClr val="0000FF"/>
                  </a:solidFill>
                </a:endParaRPr>
              </a:p>
              <a:p>
                <a:pPr lvl="1">
                  <a:buClr>
                    <a:schemeClr val="tx1"/>
                  </a:buClr>
                </a:pPr>
                <a:endParaRPr lang="en-US" altLang="zh-CN" sz="1800" dirty="0"/>
              </a:p>
              <a:p>
                <a:pPr lvl="1">
                  <a:buClr>
                    <a:schemeClr val="tx1"/>
                  </a:buClr>
                </a:pPr>
                <a:r>
                  <a:rPr lang="zh-CN" altLang="en-US" sz="1800" dirty="0"/>
                  <a:t>如果</a:t>
                </a:r>
                <a14:m>
                  <m:oMath xmlns:m="http://schemas.openxmlformats.org/officeDocument/2006/math">
                    <m:r>
                      <a:rPr lang="el-GR" altLang="zh-CN" sz="1800" i="1" dirty="0" smtClean="0">
                        <a:latin typeface="Cambria Math" charset="0"/>
                      </a:rPr>
                      <m:t>𝛼</m:t>
                    </m:r>
                    <m:r>
                      <a:rPr lang="en-US" altLang="zh-CN" sz="1800" i="1" baseline="-25000" dirty="0">
                        <a:latin typeface="Cambria Math" charset="0"/>
                      </a:rPr>
                      <m:t>𝑖</m:t>
                    </m:r>
                    <m:r>
                      <a:rPr lang="en-US" altLang="zh-CN" sz="1800" i="1" dirty="0">
                        <a:latin typeface="Cambria Math" charset="0"/>
                      </a:rPr>
                      <m:t>≥0</m:t>
                    </m:r>
                  </m:oMath>
                </a14:m>
                <a:r>
                  <a:rPr lang="zh-CN" altLang="en-US" sz="1800" dirty="0"/>
                  <a:t>，那么得到</a:t>
                </a:r>
                <a14:m>
                  <m:oMath xmlns:m="http://schemas.openxmlformats.org/officeDocument/2006/math">
                    <m:r>
                      <a:rPr lang="en-US" altLang="zh-CN" sz="1800" b="0" i="0" dirty="0" smtClean="0">
                        <a:latin typeface="Cambria Math" charset="0"/>
                      </a:rPr>
                      <m:t>{</m:t>
                    </m:r>
                    <m:r>
                      <a:rPr lang="en-US" altLang="zh-CN" sz="1800" i="1" dirty="0" smtClean="0">
                        <a:latin typeface="Cambria Math" charset="0"/>
                      </a:rPr>
                      <m:t>𝑃</m:t>
                    </m:r>
                    <m:r>
                      <a:rPr lang="en-US" altLang="zh-CN" sz="1800" i="1" baseline="-25000" dirty="0">
                        <a:latin typeface="Cambria Math" charset="0"/>
                      </a:rPr>
                      <m:t>1</m:t>
                    </m:r>
                    <m:r>
                      <a:rPr lang="en-US" altLang="zh-CN" sz="1800" i="1" dirty="0">
                        <a:latin typeface="Cambria Math" charset="0"/>
                      </a:rPr>
                      <m:t>, </m:t>
                    </m:r>
                    <m:r>
                      <a:rPr lang="en-US" altLang="zh-CN" sz="1800" i="1" dirty="0">
                        <a:latin typeface="Cambria Math" charset="0"/>
                      </a:rPr>
                      <m:t>𝑃</m:t>
                    </m:r>
                    <m:r>
                      <a:rPr lang="en-US" altLang="zh-CN" sz="1800" i="1" baseline="-25000" dirty="0">
                        <a:latin typeface="Cambria Math" charset="0"/>
                      </a:rPr>
                      <m:t>2</m:t>
                    </m:r>
                    <m:r>
                      <a:rPr lang="en-US" altLang="zh-CN" sz="1800" i="1" dirty="0">
                        <a:latin typeface="Cambria Math" charset="0"/>
                      </a:rPr>
                      <m:t> ,…, </m:t>
                    </m:r>
                    <m:r>
                      <a:rPr lang="en-US" altLang="zh-CN" sz="1800" i="1" dirty="0" err="1">
                        <a:latin typeface="Cambria Math" charset="0"/>
                      </a:rPr>
                      <m:t>𝑃</m:t>
                    </m:r>
                    <m:r>
                      <a:rPr lang="en-US" altLang="zh-CN" sz="1800" i="1" baseline="-25000" dirty="0" err="1">
                        <a:latin typeface="Cambria Math" charset="0"/>
                      </a:rPr>
                      <m:t>𝑛</m:t>
                    </m:r>
                    <m:r>
                      <a:rPr lang="en-US" altLang="zh-CN" sz="1800" i="1" dirty="0" smtClean="0">
                        <a:latin typeface="Cambria Math" charset="0"/>
                      </a:rPr>
                      <m:t>}</m:t>
                    </m:r>
                  </m:oMath>
                </a14:m>
                <a:r>
                  <a:rPr lang="zh-CN" altLang="en-US" sz="1800" dirty="0"/>
                  <a:t>的</a:t>
                </a:r>
                <a:r>
                  <a:rPr lang="zh-CN" altLang="en-US" sz="1800" dirty="0">
                    <a:solidFill>
                      <a:srgbClr val="0000FF"/>
                    </a:solidFill>
                  </a:rPr>
                  <a:t>凸包（</a:t>
                </a:r>
                <a:r>
                  <a:rPr lang="en-US" altLang="zh-CN" sz="1800" dirty="0">
                    <a:solidFill>
                      <a:srgbClr val="0000FF"/>
                    </a:solidFill>
                  </a:rPr>
                  <a:t>convex hull</a:t>
                </a:r>
                <a:r>
                  <a:rPr lang="zh-CN" altLang="en-US" sz="1800" dirty="0">
                    <a:solidFill>
                      <a:srgbClr val="0000FF"/>
                    </a:solidFill>
                  </a:rPr>
                  <a:t>）</a:t>
                </a:r>
                <a:endParaRPr lang="en-US" altLang="zh-CN" sz="1800" dirty="0">
                  <a:solidFill>
                    <a:srgbClr val="0000FF"/>
                  </a:solidFill>
                </a:endParaRPr>
              </a:p>
              <a:p>
                <a:pPr lvl="2">
                  <a:buClr>
                    <a:schemeClr val="tx1"/>
                  </a:buClr>
                </a:pPr>
                <a:r>
                  <a:rPr lang="zh-CN" altLang="en-US" sz="1800" dirty="0"/>
                  <a:t>包含这些点的最小凸对象</a:t>
                </a:r>
                <a:endParaRPr lang="en-US" altLang="zh-CN" sz="1800" dirty="0"/>
              </a:p>
              <a:p>
                <a:pPr lvl="1">
                  <a:buClr>
                    <a:schemeClr val="tx1"/>
                  </a:buClr>
                </a:pPr>
                <a:endParaRPr lang="en-US" altLang="zh-CN" sz="1800" b="1" dirty="0">
                  <a:solidFill>
                    <a:srgbClr val="00B0F0"/>
                  </a:solidFill>
                </a:endParaRPr>
              </a:p>
              <a:p>
                <a:pPr lvl="1">
                  <a:buClr>
                    <a:schemeClr val="tx1"/>
                  </a:buClr>
                </a:pPr>
                <a:endParaRPr lang="en-US" altLang="zh-CN" sz="1800" b="1" dirty="0">
                  <a:solidFill>
                    <a:srgbClr val="00B0F0"/>
                  </a:solidFill>
                </a:endParaRP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23</a:t>
            </a:fld>
            <a:endParaRPr lang="zh-CN" altLang="en-US" dirty="0"/>
          </a:p>
        </p:txBody>
      </p:sp>
      <p:pic>
        <p:nvPicPr>
          <p:cNvPr id="5" name="Picture 2" descr="E:\CG\交互式计算机图形学—基于OpenGL着色器的自顶向下方法（第六版）\Figures\CHAPTER03 JPEG\AN03F13.jpg"/>
          <p:cNvPicPr>
            <a:picLocks noChangeAspect="1" noChangeArrowheads="1"/>
          </p:cNvPicPr>
          <p:nvPr/>
        </p:nvPicPr>
        <p:blipFill>
          <a:blip r:embed="rId3" cstate="print"/>
          <a:srcRect/>
          <a:stretch>
            <a:fillRect/>
          </a:stretch>
        </p:blipFill>
        <p:spPr bwMode="auto">
          <a:xfrm>
            <a:off x="988765" y="4280400"/>
            <a:ext cx="2689510" cy="1877918"/>
          </a:xfrm>
          <a:prstGeom prst="rect">
            <a:avLst/>
          </a:prstGeom>
          <a:noFill/>
        </p:spPr>
      </p:pic>
      <p:pic>
        <p:nvPicPr>
          <p:cNvPr id="6" name="图片 9" descr="Actions help hint Icon | Oxygen Iconset | Oxygen Team"/>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9901" y="3874947"/>
            <a:ext cx="721360" cy="721360"/>
          </a:xfrm>
          <a:prstGeom prst="rect">
            <a:avLst/>
          </a:prstGeom>
        </p:spPr>
      </p:pic>
      <p:sp>
        <p:nvSpPr>
          <p:cNvPr id="7" name="矩形 10"/>
          <p:cNvSpPr/>
          <p:nvPr/>
        </p:nvSpPr>
        <p:spPr>
          <a:xfrm>
            <a:off x="5940063" y="3815900"/>
            <a:ext cx="2796739" cy="923330"/>
          </a:xfrm>
          <a:prstGeom prst="rect">
            <a:avLst/>
          </a:prstGeom>
          <a:solidFill>
            <a:srgbClr val="BDD7EE">
              <a:alpha val="52941"/>
            </a:srgbClr>
          </a:solidFill>
        </p:spPr>
        <p:txBody>
          <a:bodyPr wrap="square">
            <a:spAutoFit/>
          </a:bodyPr>
          <a:lstStyle/>
          <a:p>
            <a:r>
              <a:rPr lang="zh-CN" altLang="en-US" b="1" dirty="0">
                <a:solidFill>
                  <a:srgbClr val="464DD9"/>
                </a:solidFill>
                <a:latin typeface="ZztexMono-Regular"/>
              </a:rPr>
              <a:t>一个对象是凸的当且仅当在对象中任何两点的连接线段也在该对象内。</a:t>
            </a:r>
          </a:p>
        </p:txBody>
      </p:sp>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254945" y="4965746"/>
            <a:ext cx="1370217" cy="1668283"/>
          </a:xfrm>
          <a:prstGeom prst="rect">
            <a:avLst/>
          </a:prstGeom>
          <a:noFill/>
        </p:spPr>
      </p:pic>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6956166" y="4965746"/>
            <a:ext cx="1222295" cy="1667170"/>
          </a:xfrm>
          <a:prstGeom prst="rect">
            <a:avLst/>
          </a:prstGeom>
          <a:noFill/>
        </p:spPr>
      </p:pic>
      <p:sp>
        <p:nvSpPr>
          <p:cNvPr id="10" name="Text Box 9"/>
          <p:cNvSpPr txBox="1">
            <a:spLocks noChangeArrowheads="1"/>
          </p:cNvSpPr>
          <p:nvPr/>
        </p:nvSpPr>
        <p:spPr bwMode="auto">
          <a:xfrm>
            <a:off x="6308794" y="6371575"/>
            <a:ext cx="2891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algn="l" eaLnBrk="1" hangingPunct="1"/>
            <a:r>
              <a:rPr lang="zh-CN" altLang="en-US" sz="1800" dirty="0">
                <a:solidFill>
                  <a:schemeClr val="tx1"/>
                </a:solidFill>
                <a:latin typeface="Arial" panose="02080604020202020204" pitchFamily="34" charset="0"/>
                <a:ea typeface="楷体_GB2312" charset="-122"/>
              </a:rPr>
              <a:t>凸</a:t>
            </a:r>
          </a:p>
        </p:txBody>
      </p:sp>
      <p:sp>
        <p:nvSpPr>
          <p:cNvPr id="11" name="Text Box 10"/>
          <p:cNvSpPr txBox="1">
            <a:spLocks noChangeArrowheads="1"/>
          </p:cNvSpPr>
          <p:nvPr/>
        </p:nvSpPr>
        <p:spPr bwMode="auto">
          <a:xfrm>
            <a:off x="7706233" y="6365022"/>
            <a:ext cx="707001" cy="3693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eaLnBrk="1" hangingPunct="1"/>
            <a:r>
              <a:rPr lang="zh-CN" altLang="en-US" sz="1800" dirty="0">
                <a:solidFill>
                  <a:schemeClr val="tx1"/>
                </a:solidFill>
                <a:latin typeface="Arial" panose="02080604020202020204" pitchFamily="34" charset="0"/>
                <a:ea typeface="楷体_GB2312" charset="-122"/>
              </a:rPr>
              <a:t>非凸</a:t>
            </a:r>
          </a:p>
        </p:txBody>
      </p:sp>
      <p:sp>
        <p:nvSpPr>
          <p:cNvPr id="12" name="Text Box 9"/>
          <p:cNvSpPr txBox="1">
            <a:spLocks noChangeArrowheads="1"/>
          </p:cNvSpPr>
          <p:nvPr/>
        </p:nvSpPr>
        <p:spPr bwMode="auto">
          <a:xfrm flipH="1">
            <a:off x="3414591" y="6153320"/>
            <a:ext cx="7306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rgbClr val="3333FF"/>
                </a:solidFill>
                <a:latin typeface="Trebuchet MS" charset="0"/>
                <a:ea typeface="굴림" charset="-127"/>
              </a:defRPr>
            </a:lvl1pPr>
            <a:lvl2pPr marL="742950" indent="-285750" eaLnBrk="0" hangingPunct="0">
              <a:defRPr sz="1600">
                <a:solidFill>
                  <a:srgbClr val="3333FF"/>
                </a:solidFill>
                <a:latin typeface="Trebuchet MS" charset="0"/>
                <a:ea typeface="굴림" charset="-127"/>
              </a:defRPr>
            </a:lvl2pPr>
            <a:lvl3pPr marL="1143000" indent="-228600" eaLnBrk="0" hangingPunct="0">
              <a:defRPr sz="1600">
                <a:solidFill>
                  <a:srgbClr val="3333FF"/>
                </a:solidFill>
                <a:latin typeface="Trebuchet MS" charset="0"/>
                <a:ea typeface="굴림" charset="-127"/>
              </a:defRPr>
            </a:lvl3pPr>
            <a:lvl4pPr marL="1600200" indent="-228600" eaLnBrk="0" hangingPunct="0">
              <a:defRPr sz="1600">
                <a:solidFill>
                  <a:srgbClr val="3333FF"/>
                </a:solidFill>
                <a:latin typeface="Trebuchet MS" charset="0"/>
                <a:ea typeface="굴림" charset="-127"/>
              </a:defRPr>
            </a:lvl4pPr>
            <a:lvl5pPr marL="2057400" indent="-228600" eaLnBrk="0" hangingPunct="0">
              <a:defRPr sz="1600">
                <a:solidFill>
                  <a:srgbClr val="3333FF"/>
                </a:solidFill>
                <a:latin typeface="Trebuchet MS" charset="0"/>
                <a:ea typeface="굴림" charset="-127"/>
              </a:defRPr>
            </a:lvl5pPr>
            <a:lvl6pPr marL="2514600" indent="-228600" algn="ctr" eaLnBrk="0" fontAlgn="base" hangingPunct="0">
              <a:spcBef>
                <a:spcPct val="0"/>
              </a:spcBef>
              <a:spcAft>
                <a:spcPct val="0"/>
              </a:spcAft>
              <a:defRPr sz="1600">
                <a:solidFill>
                  <a:srgbClr val="3333FF"/>
                </a:solidFill>
                <a:latin typeface="Trebuchet MS" charset="0"/>
                <a:ea typeface="굴림" charset="-127"/>
              </a:defRPr>
            </a:lvl6pPr>
            <a:lvl7pPr marL="2971800" indent="-228600" algn="ctr" eaLnBrk="0" fontAlgn="base" hangingPunct="0">
              <a:spcBef>
                <a:spcPct val="0"/>
              </a:spcBef>
              <a:spcAft>
                <a:spcPct val="0"/>
              </a:spcAft>
              <a:defRPr sz="1600">
                <a:solidFill>
                  <a:srgbClr val="3333FF"/>
                </a:solidFill>
                <a:latin typeface="Trebuchet MS" charset="0"/>
                <a:ea typeface="굴림" charset="-127"/>
              </a:defRPr>
            </a:lvl7pPr>
            <a:lvl8pPr marL="3429000" indent="-228600" algn="ctr" eaLnBrk="0" fontAlgn="base" hangingPunct="0">
              <a:spcBef>
                <a:spcPct val="0"/>
              </a:spcBef>
              <a:spcAft>
                <a:spcPct val="0"/>
              </a:spcAft>
              <a:defRPr sz="1600">
                <a:solidFill>
                  <a:srgbClr val="3333FF"/>
                </a:solidFill>
                <a:latin typeface="Trebuchet MS" charset="0"/>
                <a:ea typeface="굴림" charset="-127"/>
              </a:defRPr>
            </a:lvl8pPr>
            <a:lvl9pPr marL="3886200" indent="-228600" algn="ctr" eaLnBrk="0" fontAlgn="base" hangingPunct="0">
              <a:spcBef>
                <a:spcPct val="0"/>
              </a:spcBef>
              <a:spcAft>
                <a:spcPct val="0"/>
              </a:spcAft>
              <a:defRPr sz="1600">
                <a:solidFill>
                  <a:srgbClr val="3333FF"/>
                </a:solidFill>
                <a:latin typeface="Trebuchet MS" charset="0"/>
                <a:ea typeface="굴림" charset="-127"/>
              </a:defRPr>
            </a:lvl9pPr>
          </a:lstStyle>
          <a:p>
            <a:pPr algn="l" eaLnBrk="1" hangingPunct="1"/>
            <a:r>
              <a:rPr lang="zh-CN" altLang="en-US" sz="1800">
                <a:solidFill>
                  <a:schemeClr val="tx1"/>
                </a:solidFill>
                <a:latin typeface="Arial" panose="02080604020202020204" pitchFamily="34" charset="0"/>
                <a:ea typeface="楷体_GB2312" charset="-122"/>
              </a:rPr>
              <a:t>凸包</a:t>
            </a:r>
            <a:endParaRPr lang="zh-CN" altLang="en-US" sz="1800" dirty="0">
              <a:solidFill>
                <a:schemeClr val="tx1"/>
              </a:solidFill>
              <a:latin typeface="Arial" panose="02080604020202020204" pitchFamily="34" charset="0"/>
              <a:ea typeface="楷体_GB231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98461" y="3389111"/>
            <a:ext cx="2954655"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几何对象表示</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线性相关性</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线性相关：</a:t>
                </a:r>
                <a:endParaRPr lang="en-US" altLang="zh-CN" dirty="0"/>
              </a:p>
              <a:p>
                <a:pPr lvl="1"/>
                <a:r>
                  <a:rPr lang="zh-CN" altLang="en-US" dirty="0"/>
                  <a:t>一组向量是</a:t>
                </a:r>
                <a:r>
                  <a:rPr lang="zh-CN" altLang="en-US" dirty="0">
                    <a:solidFill>
                      <a:srgbClr val="0000FF"/>
                    </a:solidFill>
                  </a:rPr>
                  <a:t>线性相关</a:t>
                </a:r>
                <a:r>
                  <a:rPr lang="zh-CN" altLang="en-US" dirty="0"/>
                  <a:t>的，如果其中每一个向量都可以表示为其它向量的线性组合</a:t>
                </a:r>
                <a:endParaRPr lang="en-US" altLang="zh-CN" dirty="0"/>
              </a:p>
              <a:p>
                <a:pPr lvl="1"/>
                <a:endParaRPr lang="en-US" altLang="zh-CN" dirty="0"/>
              </a:p>
              <a:p>
                <a:r>
                  <a:rPr lang="zh-CN" altLang="en-US" dirty="0"/>
                  <a:t>线性无关：</a:t>
                </a:r>
                <a:endParaRPr lang="en-US" altLang="zh-CN" dirty="0"/>
              </a:p>
              <a:p>
                <a:pPr lvl="1"/>
                <a:r>
                  <a:rPr lang="zh-CN" altLang="en-US" dirty="0"/>
                  <a:t>一组向量是</a:t>
                </a:r>
                <a:r>
                  <a:rPr lang="zh-CN" altLang="en-US" dirty="0">
                    <a:solidFill>
                      <a:srgbClr val="0000FF"/>
                    </a:solidFill>
                  </a:rPr>
                  <a:t>线性无关</a:t>
                </a:r>
                <a:r>
                  <a:rPr lang="zh-CN" altLang="en-US" dirty="0"/>
                  <a:t>的，如果其中每一个向量都不能表示为其它向量的线性组合</a:t>
                </a:r>
                <a:endParaRPr lang="en-US" altLang="zh-CN" dirty="0"/>
              </a:p>
              <a:p>
                <a:pPr lvl="1"/>
                <a:r>
                  <a:rPr lang="zh-CN" altLang="en-US" dirty="0"/>
                  <a:t>一组向量</a:t>
                </a:r>
                <a14:m>
                  <m:oMath xmlns:m="http://schemas.openxmlformats.org/officeDocument/2006/math">
                    <m:r>
                      <a:rPr lang="en-US" altLang="zh-CN" i="1" dirty="0" smtClean="0">
                        <a:latin typeface="Cambria Math" charset="0"/>
                      </a:rPr>
                      <m:t>𝑣</m:t>
                    </m:r>
                    <m:r>
                      <a:rPr lang="en-US" altLang="zh-CN" i="1" baseline="-25000" dirty="0">
                        <a:latin typeface="Cambria Math" charset="0"/>
                      </a:rPr>
                      <m:t>1</m:t>
                    </m:r>
                    <m:r>
                      <a:rPr lang="en-US" altLang="zh-CN" i="1" dirty="0">
                        <a:latin typeface="Cambria Math" charset="0"/>
                      </a:rPr>
                      <m:t>, </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n-US" altLang="zh-CN" i="1" dirty="0" err="1">
                        <a:latin typeface="Cambria Math" charset="0"/>
                      </a:rPr>
                      <m:t>𝑣</m:t>
                    </m:r>
                    <m:r>
                      <a:rPr lang="en-US" altLang="zh-CN" i="1" baseline="-25000" dirty="0" err="1">
                        <a:latin typeface="Cambria Math" charset="0"/>
                      </a:rPr>
                      <m:t>𝑛</m:t>
                    </m:r>
                  </m:oMath>
                </a14:m>
                <a:r>
                  <a:rPr lang="zh-CN" altLang="en-US" dirty="0"/>
                  <a:t>称为线性无关的，是指：</a:t>
                </a:r>
              </a:p>
              <a:p>
                <a:pPr>
                  <a:buNone/>
                </a:pPr>
                <a:r>
                  <a:rPr lang="zh-CN" altLang="en-US" i="1" dirty="0">
                    <a:latin typeface="Times New Roman" charset="0"/>
                  </a:rPr>
                  <a:t>                </a:t>
                </a:r>
                <a:r>
                  <a:rPr lang="en-US" altLang="zh-CN" i="1" dirty="0">
                    <a:latin typeface="Times New Roman" charset="0"/>
                  </a:rPr>
                  <a:t> </a:t>
                </a:r>
                <a14:m>
                  <m:oMath xmlns:m="http://schemas.openxmlformats.org/officeDocument/2006/math">
                    <m:r>
                      <a:rPr lang="en-US" altLang="zh-CN" i="1" dirty="0" smtClean="0">
                        <a:latin typeface="Cambria Math" charset="0"/>
                      </a:rPr>
                      <m:t>𝑎</m:t>
                    </m:r>
                    <m:r>
                      <a:rPr lang="en-US"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m:t>
                    </m:r>
                    <m:r>
                      <a:rPr lang="en-US" altLang="zh-CN" i="1" dirty="0">
                        <a:latin typeface="Cambria Math" charset="0"/>
                      </a:rPr>
                      <m:t>𝑎</m:t>
                    </m:r>
                    <m:r>
                      <a:rPr lang="en-US"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m:t>
                    </m:r>
                    <m:r>
                      <a:rPr lang="en-US" altLang="zh-CN" b="0" i="1" dirty="0" smtClean="0">
                        <a:latin typeface="Cambria Math" charset="0"/>
                      </a:rPr>
                      <m:t>…+</m:t>
                    </m:r>
                    <m:r>
                      <a:rPr lang="zh-CN" altLang="en-US" b="0" i="1" dirty="0" smtClean="0">
                        <a:latin typeface="Cambria Math" charset="0"/>
                      </a:rPr>
                      <m:t> </m:t>
                    </m:r>
                    <m:r>
                      <a:rPr lang="en-US" altLang="zh-CN" i="1" dirty="0" err="1">
                        <a:latin typeface="Cambria Math" charset="0"/>
                      </a:rPr>
                      <m:t>𝑎</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r>
                      <a:rPr lang="en-US" altLang="zh-CN" i="1" dirty="0">
                        <a:latin typeface="Cambria Math" charset="0"/>
                      </a:rPr>
                      <m:t>=0 </m:t>
                    </m:r>
                  </m:oMath>
                </a14:m>
                <a:endParaRPr lang="en-US" altLang="zh-CN" dirty="0"/>
              </a:p>
              <a:p>
                <a:pPr>
                  <a:buNone/>
                </a:pPr>
                <a:r>
                  <a:rPr lang="zh-CN" altLang="en-US" dirty="0">
                    <a:latin typeface="华文新魏" pitchFamily="2" charset="-122"/>
                    <a:ea typeface="华文新魏" pitchFamily="2" charset="-122"/>
                  </a:rPr>
                  <a:t>     </a:t>
                </a:r>
                <a:r>
                  <a:rPr lang="zh-CN" altLang="en-US" sz="2000" dirty="0"/>
                  <a:t>当且仅当</a:t>
                </a:r>
                <a:r>
                  <a:rPr lang="zh-CN" altLang="en-US" dirty="0">
                    <a:latin typeface="华文新魏" pitchFamily="2" charset="-122"/>
                    <a:ea typeface="华文新魏" pitchFamily="2" charset="-122"/>
                  </a:rPr>
                  <a:t> </a:t>
                </a:r>
                <a14:m>
                  <m:oMath xmlns:m="http://schemas.openxmlformats.org/officeDocument/2006/math">
                    <m:r>
                      <a:rPr lang="en-US" altLang="zh-CN" i="1" dirty="0" smtClean="0">
                        <a:latin typeface="Cambria Math" charset="0"/>
                      </a:rPr>
                      <m:t>𝑎</m:t>
                    </m:r>
                    <m:r>
                      <a:rPr lang="en-US" altLang="zh-CN" i="1" baseline="-25000" dirty="0">
                        <a:latin typeface="Cambria Math" charset="0"/>
                      </a:rPr>
                      <m:t>1</m:t>
                    </m:r>
                    <m:r>
                      <a:rPr lang="en-US" altLang="zh-CN" i="1" dirty="0">
                        <a:latin typeface="Cambria Math" charset="0"/>
                      </a:rPr>
                      <m:t>=</m:t>
                    </m:r>
                    <m:r>
                      <a:rPr lang="en-US" altLang="zh-CN" i="1" dirty="0">
                        <a:latin typeface="Cambria Math" charset="0"/>
                      </a:rPr>
                      <m:t>𝑎</m:t>
                    </m:r>
                    <m:r>
                      <a:rPr lang="en-US" altLang="zh-CN" i="1" baseline="-25000" dirty="0">
                        <a:latin typeface="Cambria Math" charset="0"/>
                      </a:rPr>
                      <m:t>2</m:t>
                    </m:r>
                    <m:r>
                      <a:rPr lang="en-US" altLang="zh-CN" i="1" dirty="0">
                        <a:latin typeface="Cambria Math" charset="0"/>
                      </a:rPr>
                      <m:t>=…</m:t>
                    </m:r>
                    <m:sSub>
                      <m:sSubPr>
                        <m:ctrlPr>
                          <a:rPr lang="en-US" altLang="zh-CN" b="0" i="1" dirty="0" smtClean="0">
                            <a:latin typeface="Cambria Math" panose="02040503050406030204" pitchFamily="18" charset="0"/>
                          </a:rPr>
                        </m:ctrlPr>
                      </m:sSubPr>
                      <m:e>
                        <m:r>
                          <a:rPr lang="en-US" altLang="zh-CN" b="0" i="1" dirty="0" smtClean="0">
                            <a:latin typeface="Cambria Math" charset="0"/>
                          </a:rPr>
                          <m:t>=</m:t>
                        </m:r>
                        <m:r>
                          <a:rPr lang="en-US" altLang="zh-CN" b="0" i="1" dirty="0" smtClean="0">
                            <a:latin typeface="Cambria Math" charset="0"/>
                          </a:rPr>
                          <m:t>𝑎</m:t>
                        </m:r>
                      </m:e>
                      <m:sub>
                        <m:r>
                          <a:rPr lang="en-US" altLang="zh-CN" b="0" i="1" dirty="0" smtClean="0">
                            <a:latin typeface="Cambria Math" charset="0"/>
                          </a:rPr>
                          <m:t>𝑛</m:t>
                        </m:r>
                      </m:sub>
                    </m:sSub>
                    <m:r>
                      <a:rPr lang="en-US" altLang="zh-CN" i="1" dirty="0">
                        <a:latin typeface="Cambria Math" charset="0"/>
                      </a:rPr>
                      <m:t>=0</m:t>
                    </m:r>
                  </m:oMath>
                </a14:m>
                <a:endParaRPr lang="en-US" altLang="zh-CN" b="1" i="1" dirty="0">
                  <a:latin typeface="华文新魏" pitchFamily="2" charset="-122"/>
                  <a:ea typeface="华文新魏" pitchFamily="2" charset="-122"/>
                </a:endParaRPr>
              </a:p>
              <a:p>
                <a:pPr lvl="1"/>
                <a:endParaRPr lang="zh-CN" altLang="en-US" dirty="0"/>
              </a:p>
              <a:p>
                <a:pPr lvl="1"/>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243"/>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25</a:t>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维数</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维数：</a:t>
                </a:r>
                <a:endParaRPr lang="en-US" altLang="zh-CN" dirty="0"/>
              </a:p>
              <a:p>
                <a:pPr lvl="1"/>
                <a:r>
                  <a:rPr lang="zh-CN" altLang="en-US" dirty="0"/>
                  <a:t>在向量空间中，最大的线性无关向量组的元素个数是固定的，这个数就称为空间的</a:t>
                </a:r>
                <a:r>
                  <a:rPr lang="zh-CN" altLang="en-US" dirty="0">
                    <a:solidFill>
                      <a:srgbClr val="0000FF"/>
                    </a:solidFill>
                  </a:rPr>
                  <a:t>维数</a:t>
                </a:r>
              </a:p>
              <a:p>
                <a:endParaRPr lang="en-US" altLang="zh-CN" dirty="0"/>
              </a:p>
              <a:p>
                <a:r>
                  <a:rPr lang="zh-CN" altLang="en-US" dirty="0"/>
                  <a:t>基：</a:t>
                </a:r>
                <a:endParaRPr lang="en-US" altLang="zh-CN" dirty="0"/>
              </a:p>
              <a:p>
                <a:pPr lvl="1"/>
                <a:r>
                  <a:rPr lang="zh-CN" altLang="en-US" dirty="0"/>
                  <a:t>在</a:t>
                </a:r>
                <a14:m>
                  <m:oMath xmlns:m="http://schemas.openxmlformats.org/officeDocument/2006/math">
                    <m:r>
                      <a:rPr lang="en-US" altLang="zh-CN" i="1" dirty="0" smtClean="0">
                        <a:latin typeface="Cambria Math" charset="0"/>
                      </a:rPr>
                      <m:t>𝑛</m:t>
                    </m:r>
                  </m:oMath>
                </a14:m>
                <a:r>
                  <a:rPr lang="zh-CN" altLang="en-US" dirty="0"/>
                  <a:t>维空间中，任意</a:t>
                </a:r>
                <a14:m>
                  <m:oMath xmlns:m="http://schemas.openxmlformats.org/officeDocument/2006/math">
                    <m:r>
                      <a:rPr lang="en-US" altLang="zh-CN" i="1" dirty="0" smtClean="0">
                        <a:latin typeface="Cambria Math" charset="0"/>
                      </a:rPr>
                      <m:t>𝑛</m:t>
                    </m:r>
                  </m:oMath>
                </a14:m>
                <a:r>
                  <a:rPr lang="zh-CN" altLang="en-US" dirty="0"/>
                  <a:t>个线性无关的向量构成空间的</a:t>
                </a:r>
                <a:r>
                  <a:rPr lang="zh-CN" altLang="en-US" dirty="0">
                    <a:solidFill>
                      <a:srgbClr val="0000FF"/>
                    </a:solidFill>
                  </a:rPr>
                  <a:t>基</a:t>
                </a:r>
                <a:endParaRPr lang="en-US" altLang="zh-CN" dirty="0"/>
              </a:p>
              <a:p>
                <a:pPr lvl="1"/>
                <a:r>
                  <a:rPr lang="zh-CN" altLang="en-US" dirty="0"/>
                  <a:t>给定空间的一组基</a:t>
                </a:r>
                <a14:m>
                  <m:oMath xmlns:m="http://schemas.openxmlformats.org/officeDocument/2006/math">
                    <m:r>
                      <a:rPr lang="en-US" altLang="zh-CN" i="1" dirty="0" smtClean="0">
                        <a:latin typeface="Cambria Math" charset="0"/>
                      </a:rPr>
                      <m:t>𝑣</m:t>
                    </m:r>
                    <m:r>
                      <a:rPr lang="en-US" altLang="zh-CN" i="1" baseline="-25000" dirty="0">
                        <a:latin typeface="Cambria Math" charset="0"/>
                      </a:rPr>
                      <m:t>1</m:t>
                    </m:r>
                    <m:r>
                      <a:rPr lang="en-US" altLang="zh-CN" i="1" dirty="0">
                        <a:latin typeface="Cambria Math" charset="0"/>
                      </a:rPr>
                      <m:t>, </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m:t>
                    </m:r>
                    <m:r>
                      <a:rPr lang="en-US" altLang="zh-CN" i="1" dirty="0" err="1">
                        <a:latin typeface="Cambria Math" charset="0"/>
                      </a:rPr>
                      <m:t>𝑣</m:t>
                    </m:r>
                    <m:r>
                      <a:rPr lang="en-US" altLang="zh-CN" i="1" baseline="-25000" dirty="0" smtClean="0">
                        <a:latin typeface="Cambria Math" charset="0"/>
                      </a:rPr>
                      <m:t>𝑛</m:t>
                    </m:r>
                    <m:r>
                      <a:rPr lang="en-US" altLang="zh-CN" i="1" baseline="-25000" dirty="0" smtClean="0">
                        <a:latin typeface="Cambria Math" charset="0"/>
                      </a:rPr>
                      <m:t> </m:t>
                    </m:r>
                  </m:oMath>
                </a14:m>
                <a:r>
                  <a:rPr lang="zh-CN" altLang="en-US" dirty="0"/>
                  <a:t>，空间中任意向量</a:t>
                </a:r>
                <a14:m>
                  <m:oMath xmlns:m="http://schemas.openxmlformats.org/officeDocument/2006/math">
                    <m:r>
                      <a:rPr lang="en-US" altLang="zh-CN" i="1" dirty="0" smtClean="0">
                        <a:latin typeface="Cambria Math" charset="0"/>
                      </a:rPr>
                      <m:t>𝑣</m:t>
                    </m:r>
                  </m:oMath>
                </a14:m>
                <a:r>
                  <a:rPr lang="zh-CN" altLang="en-US" dirty="0"/>
                  <a:t>都可以表示为</a:t>
                </a:r>
                <a:endParaRPr lang="en-US" altLang="zh-CN" dirty="0"/>
              </a:p>
              <a:p>
                <a:pPr>
                  <a:buNone/>
                </a:pPr>
                <a:r>
                  <a:rPr lang="zh-CN" altLang="en-US" sz="2400" dirty="0"/>
                  <a:t>              </a:t>
                </a:r>
                <a14:m>
                  <m:oMath xmlns:m="http://schemas.openxmlformats.org/officeDocument/2006/math">
                    <m:r>
                      <a:rPr lang="en-US" altLang="zh-CN" sz="2400" i="1" dirty="0" smtClean="0">
                        <a:latin typeface="Cambria Math" charset="0"/>
                      </a:rPr>
                      <m:t>𝑣</m:t>
                    </m:r>
                    <m:r>
                      <a:rPr lang="en-US" altLang="zh-CN" sz="2400" i="1" dirty="0" smtClean="0">
                        <a:latin typeface="Cambria Math" charset="0"/>
                      </a:rPr>
                      <m:t>=</m:t>
                    </m:r>
                    <m:r>
                      <a:rPr lang="en-US" altLang="zh-CN" sz="2400" i="1" dirty="0" smtClean="0">
                        <a:latin typeface="Cambria Math" charset="0"/>
                      </a:rPr>
                      <m:t>𝑎</m:t>
                    </m:r>
                    <m:r>
                      <a:rPr lang="en-US" altLang="zh-CN" sz="2400" i="1" baseline="-25000" dirty="0" smtClean="0">
                        <a:latin typeface="Cambria Math" charset="0"/>
                      </a:rPr>
                      <m:t>1</m:t>
                    </m:r>
                    <m:r>
                      <a:rPr lang="en-US" altLang="zh-CN" sz="2400" i="1" dirty="0" smtClean="0">
                        <a:latin typeface="Cambria Math" charset="0"/>
                      </a:rPr>
                      <m:t>𝑣</m:t>
                    </m:r>
                    <m:r>
                      <a:rPr lang="en-US" altLang="zh-CN" sz="2400" i="1" baseline="-25000" dirty="0" smtClean="0">
                        <a:latin typeface="Cambria Math" charset="0"/>
                      </a:rPr>
                      <m:t>1</m:t>
                    </m:r>
                    <m:r>
                      <a:rPr lang="en-US" altLang="zh-CN" sz="2400" i="1" dirty="0">
                        <a:latin typeface="Cambria Math" charset="0"/>
                      </a:rPr>
                      <m:t>+ </m:t>
                    </m:r>
                    <m:r>
                      <a:rPr lang="en-US" altLang="zh-CN" sz="2400" i="1" dirty="0">
                        <a:latin typeface="Cambria Math" charset="0"/>
                      </a:rPr>
                      <m:t>𝑎</m:t>
                    </m:r>
                    <m:r>
                      <a:rPr lang="en-US" altLang="zh-CN" sz="2400" i="1" baseline="-25000" dirty="0">
                        <a:latin typeface="Cambria Math" charset="0"/>
                      </a:rPr>
                      <m:t>2</m:t>
                    </m:r>
                    <m:r>
                      <a:rPr lang="en-US" altLang="zh-CN" sz="2400" i="1" dirty="0">
                        <a:latin typeface="Cambria Math" charset="0"/>
                      </a:rPr>
                      <m:t>𝑣</m:t>
                    </m:r>
                    <m:r>
                      <a:rPr lang="en-US" altLang="zh-CN" sz="2400" i="1" baseline="-25000" dirty="0">
                        <a:latin typeface="Cambria Math" charset="0"/>
                      </a:rPr>
                      <m:t>2</m:t>
                    </m:r>
                    <m:r>
                      <a:rPr lang="en-US" altLang="zh-CN" sz="2400" i="1" dirty="0">
                        <a:latin typeface="Cambria Math" charset="0"/>
                      </a:rPr>
                      <m:t> +…+</m:t>
                    </m:r>
                    <m:r>
                      <a:rPr lang="en-US" altLang="zh-CN" sz="2400" i="1" dirty="0" err="1" smtClean="0">
                        <a:latin typeface="Cambria Math" charset="0"/>
                      </a:rPr>
                      <m:t>𝑎</m:t>
                    </m:r>
                    <m:r>
                      <a:rPr lang="en-US" altLang="zh-CN" sz="2400" i="1" baseline="-25000" dirty="0" err="1" smtClean="0">
                        <a:latin typeface="Cambria Math" charset="0"/>
                      </a:rPr>
                      <m:t>𝑛</m:t>
                    </m:r>
                    <m:r>
                      <a:rPr lang="en-US" altLang="zh-CN" sz="2400" i="1" dirty="0" err="1" smtClean="0">
                        <a:latin typeface="Cambria Math" charset="0"/>
                      </a:rPr>
                      <m:t>𝑣</m:t>
                    </m:r>
                    <m:r>
                      <a:rPr lang="en-US" altLang="zh-CN" sz="2400" i="1" baseline="-25000" dirty="0" err="1" smtClean="0">
                        <a:latin typeface="Cambria Math" charset="0"/>
                      </a:rPr>
                      <m:t>𝑛</m:t>
                    </m:r>
                  </m:oMath>
                </a14:m>
                <a:r>
                  <a:rPr lang="en-US" altLang="zh-CN" sz="2000" dirty="0"/>
                  <a:t>,</a:t>
                </a:r>
                <a:r>
                  <a:rPr lang="zh-CN" altLang="en-US" sz="2000" dirty="0"/>
                  <a:t>   其中</a:t>
                </a:r>
                <a14:m>
                  <m:oMath xmlns:m="http://schemas.openxmlformats.org/officeDocument/2006/math">
                    <m:r>
                      <a:rPr lang="en-US" altLang="zh-CN" sz="2400" i="1" dirty="0" smtClean="0">
                        <a:latin typeface="Cambria Math" charset="0"/>
                      </a:rPr>
                      <m:t>{</m:t>
                    </m:r>
                    <m:r>
                      <a:rPr lang="en-US" altLang="zh-CN" sz="2400" i="1" dirty="0" err="1">
                        <a:latin typeface="Cambria Math" charset="0"/>
                      </a:rPr>
                      <m:t>𝑎</m:t>
                    </m:r>
                    <m:r>
                      <a:rPr lang="en-US" altLang="zh-CN" sz="2400" i="1" baseline="-25000" dirty="0" err="1">
                        <a:latin typeface="Cambria Math" charset="0"/>
                      </a:rPr>
                      <m:t>𝑖</m:t>
                    </m:r>
                    <m:r>
                      <a:rPr lang="en-US" altLang="zh-CN" sz="2400" i="1" dirty="0">
                        <a:latin typeface="Cambria Math" charset="0"/>
                      </a:rPr>
                      <m:t>}</m:t>
                    </m:r>
                  </m:oMath>
                </a14:m>
                <a:r>
                  <a:rPr lang="zh-CN" altLang="en-US" sz="2000" dirty="0"/>
                  <a:t>是唯一的</a:t>
                </a: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26</a:t>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a:t>
            </a:r>
            <a:endParaRPr lang="en-US" dirty="0"/>
          </a:p>
        </p:txBody>
      </p:sp>
      <p:sp>
        <p:nvSpPr>
          <p:cNvPr id="3" name="Content Placeholder 2"/>
          <p:cNvSpPr>
            <a:spLocks noGrp="1"/>
          </p:cNvSpPr>
          <p:nvPr>
            <p:ph idx="1"/>
          </p:nvPr>
        </p:nvSpPr>
        <p:spPr/>
        <p:txBody>
          <a:bodyPr/>
          <a:lstStyle/>
          <a:p>
            <a:r>
              <a:rPr lang="zh-CN" altLang="en-US" dirty="0"/>
              <a:t>空间由一组线性无关的基张成</a:t>
            </a:r>
          </a:p>
          <a:p>
            <a:r>
              <a:rPr lang="zh-CN" altLang="en-US" dirty="0"/>
              <a:t>一组基向量定义了坐标系</a:t>
            </a:r>
          </a:p>
          <a:p>
            <a:r>
              <a:rPr lang="zh-CN" altLang="en-US" dirty="0"/>
              <a:t>在坐标系中，</a:t>
            </a:r>
            <a:r>
              <a:rPr lang="zh-CN" altLang="en-US" dirty="0">
                <a:solidFill>
                  <a:srgbClr val="0000FF"/>
                </a:solidFill>
              </a:rPr>
              <a:t>向量</a:t>
            </a:r>
            <a:r>
              <a:rPr lang="zh-CN" altLang="en-US" dirty="0"/>
              <a:t>可表示为：</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27</a:t>
            </a:fld>
            <a:endParaRPr lang="zh-CN" altLang="en-US" dirty="0"/>
          </a:p>
        </p:txBody>
      </p:sp>
      <p:pic>
        <p:nvPicPr>
          <p:cNvPr id="5" name="图片 4"/>
          <p:cNvPicPr>
            <a:picLocks noChangeAspect="1"/>
          </p:cNvPicPr>
          <p:nvPr/>
        </p:nvPicPr>
        <p:blipFill>
          <a:blip r:embed="rId2"/>
          <a:stretch>
            <a:fillRect/>
          </a:stretch>
        </p:blipFill>
        <p:spPr>
          <a:xfrm>
            <a:off x="4571197" y="2868199"/>
            <a:ext cx="3867121" cy="3488151"/>
          </a:xfrm>
          <a:prstGeom prst="rect">
            <a:avLst/>
          </a:prstGeom>
        </p:spPr>
      </p:pic>
      <p:pic>
        <p:nvPicPr>
          <p:cNvPr id="6" name="图片 15"/>
          <p:cNvPicPr>
            <a:picLocks noChangeAspect="1"/>
          </p:cNvPicPr>
          <p:nvPr/>
        </p:nvPicPr>
        <p:blipFill>
          <a:blip r:embed="rId3"/>
          <a:stretch>
            <a:fillRect/>
          </a:stretch>
        </p:blipFill>
        <p:spPr>
          <a:xfrm>
            <a:off x="1864175" y="3177550"/>
            <a:ext cx="2117203" cy="9455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坐标系</a:t>
            </a:r>
          </a:p>
        </p:txBody>
      </p:sp>
      <p:sp>
        <p:nvSpPr>
          <p:cNvPr id="6" name="Content Placeholder 5"/>
          <p:cNvSpPr>
            <a:spLocks noGrp="1"/>
          </p:cNvSpPr>
          <p:nvPr>
            <p:ph idx="1"/>
          </p:nvPr>
        </p:nvSpPr>
        <p:spPr/>
        <p:txBody>
          <a:bodyPr/>
          <a:lstStyle/>
          <a:p>
            <a:r>
              <a:rPr lang="zh-CN" altLang="en-US" dirty="0"/>
              <a:t>向量没有位置信息，如何用向量坐标系表示点？</a:t>
            </a:r>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pic>
        <p:nvPicPr>
          <p:cNvPr id="23" name="图片 22"/>
          <p:cNvPicPr>
            <a:picLocks noChangeAspect="1"/>
          </p:cNvPicPr>
          <p:nvPr/>
        </p:nvPicPr>
        <p:blipFill>
          <a:blip r:embed="rId2"/>
          <a:stretch>
            <a:fillRect/>
          </a:stretch>
        </p:blipFill>
        <p:spPr>
          <a:xfrm>
            <a:off x="1087041" y="2495734"/>
            <a:ext cx="6818310" cy="28796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标架</a:t>
            </a:r>
          </a:p>
        </p:txBody>
      </p:sp>
      <p:sp>
        <p:nvSpPr>
          <p:cNvPr id="6" name="Content Placeholder 5"/>
          <p:cNvSpPr>
            <a:spLocks noGrp="1"/>
          </p:cNvSpPr>
          <p:nvPr>
            <p:ph idx="1"/>
          </p:nvPr>
        </p:nvSpPr>
        <p:spPr/>
        <p:txBody>
          <a:bodyPr/>
          <a:lstStyle/>
          <a:p>
            <a:r>
              <a:rPr lang="zh-CN" altLang="en-US" dirty="0"/>
              <a:t>标架 </a:t>
            </a:r>
            <a:r>
              <a:rPr lang="en-US" altLang="zh-CN" dirty="0"/>
              <a:t>= </a:t>
            </a:r>
            <a:r>
              <a:rPr lang="zh-CN" altLang="en-US" dirty="0"/>
              <a:t>原点</a:t>
            </a:r>
            <a:r>
              <a:rPr lang="en-US" altLang="zh-CN" dirty="0"/>
              <a:t>+</a:t>
            </a:r>
            <a:r>
              <a:rPr lang="zh-CN" altLang="en-US" dirty="0"/>
              <a:t>基向量</a:t>
            </a:r>
          </a:p>
          <a:p>
            <a:r>
              <a:rPr lang="zh-CN" altLang="en-US" dirty="0"/>
              <a:t>将向量坐标系固定在原点</a:t>
            </a:r>
            <a:r>
              <a:rPr lang="en-US" altLang="zh-CN" dirty="0"/>
              <a:t>P0</a:t>
            </a:r>
            <a:r>
              <a:rPr lang="zh-CN" altLang="en-US" dirty="0"/>
              <a:t>上</a:t>
            </a:r>
          </a:p>
          <a:p>
            <a:r>
              <a:rPr lang="zh-CN" altLang="en-US" dirty="0"/>
              <a:t>能够表示</a:t>
            </a:r>
            <a:r>
              <a:rPr lang="zh-CN" altLang="en-US" dirty="0">
                <a:solidFill>
                  <a:srgbClr val="0000FF"/>
                </a:solidFill>
              </a:rPr>
              <a:t>点</a:t>
            </a:r>
            <a:r>
              <a:rPr lang="zh-CN" altLang="en-US" dirty="0"/>
              <a:t>：</a:t>
            </a:r>
          </a:p>
          <a:p>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18" name="图片 17"/>
          <p:cNvPicPr>
            <a:picLocks noChangeAspect="1"/>
          </p:cNvPicPr>
          <p:nvPr/>
        </p:nvPicPr>
        <p:blipFill>
          <a:blip r:embed="rId2"/>
          <a:stretch>
            <a:fillRect/>
          </a:stretch>
        </p:blipFill>
        <p:spPr>
          <a:xfrm>
            <a:off x="5054094" y="2906464"/>
            <a:ext cx="3261676" cy="3449886"/>
          </a:xfrm>
          <a:prstGeom prst="rect">
            <a:avLst/>
          </a:prstGeom>
        </p:spPr>
      </p:pic>
      <p:pic>
        <p:nvPicPr>
          <p:cNvPr id="19" name="图片 18"/>
          <p:cNvPicPr>
            <a:picLocks noChangeAspect="1"/>
          </p:cNvPicPr>
          <p:nvPr/>
        </p:nvPicPr>
        <p:blipFill>
          <a:blip r:embed="rId3"/>
          <a:stretch>
            <a:fillRect/>
          </a:stretch>
        </p:blipFill>
        <p:spPr>
          <a:xfrm>
            <a:off x="1075485" y="3059404"/>
            <a:ext cx="4359643" cy="3444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5196192" y="3302096"/>
            <a:ext cx="3947808" cy="3555179"/>
          </a:xfrm>
          <a:prstGeom prst="rect">
            <a:avLst/>
          </a:prstGeom>
        </p:spPr>
      </p:pic>
      <p:sp>
        <p:nvSpPr>
          <p:cNvPr id="2" name="Title 1"/>
          <p:cNvSpPr>
            <a:spLocks noGrp="1"/>
          </p:cNvSpPr>
          <p:nvPr>
            <p:ph type="title"/>
          </p:nvPr>
        </p:nvSpPr>
        <p:spPr/>
        <p:txBody>
          <a:bodyPr/>
          <a:lstStyle/>
          <a:p>
            <a:r>
              <a:rPr lang="zh-CN" altLang="en-US" dirty="0"/>
              <a:t>知识点回顾</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3</a:t>
            </a:fld>
            <a:endParaRPr lang="zh-CN" altLang="en-US" dirty="0"/>
          </a:p>
        </p:txBody>
      </p:sp>
      <p:pic>
        <p:nvPicPr>
          <p:cNvPr id="5" name="Picture 4"/>
          <p:cNvPicPr>
            <a:picLocks noChangeAspect="1"/>
          </p:cNvPicPr>
          <p:nvPr/>
        </p:nvPicPr>
        <p:blipFill>
          <a:blip r:embed="rId3"/>
          <a:stretch>
            <a:fillRect/>
          </a:stretch>
        </p:blipFill>
        <p:spPr>
          <a:xfrm>
            <a:off x="155121" y="1420813"/>
            <a:ext cx="4842211" cy="5072062"/>
          </a:xfrm>
          <a:prstGeom prst="rect">
            <a:avLst/>
          </a:prstGeom>
        </p:spPr>
      </p:pic>
      <p:sp>
        <p:nvSpPr>
          <p:cNvPr id="6" name="Rectangle 5"/>
          <p:cNvSpPr/>
          <p:nvPr/>
        </p:nvSpPr>
        <p:spPr>
          <a:xfrm>
            <a:off x="6907130" y="732344"/>
            <a:ext cx="1531188" cy="584775"/>
          </a:xfrm>
          <a:prstGeom prst="rect">
            <a:avLst/>
          </a:prstGeom>
        </p:spPr>
        <p:txBody>
          <a:bodyPr wrap="none">
            <a:spAutoFit/>
          </a:bodyPr>
          <a:lstStyle/>
          <a:p>
            <a:r>
              <a:rPr lang="zh-CN" altLang="en-US" sz="3200" b="1" dirty="0">
                <a:solidFill>
                  <a:srgbClr val="A50021"/>
                </a:solidFill>
              </a:rPr>
              <a:t>实验</a:t>
            </a:r>
            <a:r>
              <a:rPr lang="en-US" altLang="zh-CN" sz="3200" b="1" dirty="0">
                <a:solidFill>
                  <a:srgbClr val="A50021"/>
                </a:solidFill>
              </a:rPr>
              <a:t>1.2</a:t>
            </a:r>
            <a:endParaRPr lang="en-US" sz="3200" b="1" dirty="0">
              <a:solidFill>
                <a:srgbClr val="A50021"/>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196192" y="1420813"/>
            <a:ext cx="3630718" cy="170000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点与向量的混淆</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4442947"/>
              </a:xfrm>
            </p:spPr>
            <p:txBody>
              <a:bodyPr>
                <a:normAutofit/>
              </a:bodyPr>
              <a:lstStyle/>
              <a:p>
                <a:r>
                  <a:rPr lang="zh-CN" altLang="en-US" dirty="0"/>
                  <a:t>考虑点与向量</a:t>
                </a:r>
              </a:p>
              <a:p>
                <a:pPr lvl="1">
                  <a:buClr>
                    <a:schemeClr val="tx1"/>
                  </a:buClr>
                </a:pPr>
                <a14:m>
                  <m:oMath xmlns:m="http://schemas.openxmlformats.org/officeDocument/2006/math">
                    <m:r>
                      <a:rPr lang="en-US" altLang="zh-CN" i="1" dirty="0" smtClean="0">
                        <a:latin typeface="Cambria Math" charset="0"/>
                      </a:rPr>
                      <m:t>𝑣</m:t>
                    </m:r>
                    <m:r>
                      <a:rPr lang="en-US"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l-GR" altLang="zh-CN" i="1" dirty="0">
                        <a:latin typeface="Cambria Math" charset="0"/>
                      </a:rPr>
                      <m:t>𝛼</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oMath>
                </a14:m>
                <a:endParaRPr lang="en-US" altLang="zh-CN" baseline="-25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m:t>
                    </m:r>
                    <m:sSub>
                      <m:sSubPr>
                        <m:ctrlPr>
                          <a:rPr lang="en-US" altLang="zh-CN" b="0" i="1" dirty="0" smtClean="0">
                            <a:latin typeface="Cambria Math" panose="02040503050406030204" pitchFamily="18" charset="0"/>
                          </a:rPr>
                        </m:ctrlPr>
                      </m:sSubPr>
                      <m:e>
                        <m:r>
                          <a:rPr lang="en-US" altLang="zh-CN" b="0" i="1" dirty="0" smtClean="0">
                            <a:latin typeface="Cambria Math" charset="0"/>
                          </a:rPr>
                          <m:t>𝑃</m:t>
                        </m:r>
                      </m:e>
                      <m:sub>
                        <m:r>
                          <a:rPr lang="en-US" altLang="zh-CN" b="0" i="1" dirty="0" smtClean="0">
                            <a:latin typeface="Cambria Math" charset="0"/>
                          </a:rPr>
                          <m:t>0</m:t>
                        </m:r>
                      </m:sub>
                    </m:sSub>
                    <m:r>
                      <a:rPr lang="pt-BR" altLang="zh-CN" i="1" dirty="0" smtClean="0">
                        <a:latin typeface="Cambria Math" charset="0"/>
                      </a:rPr>
                      <m:t>+ </m:t>
                    </m:r>
                    <m:r>
                      <a:rPr lang="pt-BR" altLang="zh-CN" i="1" dirty="0" smtClean="0">
                        <a:latin typeface="Cambria Math" charset="0"/>
                      </a:rPr>
                      <m:t>𝛽</m:t>
                    </m:r>
                    <m:r>
                      <a:rPr lang="pt-BR" altLang="zh-CN" i="1" baseline="-25000" dirty="0">
                        <a:latin typeface="Cambria Math" charset="0"/>
                      </a:rPr>
                      <m:t>1</m:t>
                    </m:r>
                    <m:r>
                      <a:rPr lang="pt-BR" altLang="zh-CN" i="1" dirty="0">
                        <a:latin typeface="Cambria Math" charset="0"/>
                      </a:rPr>
                      <m:t>𝑣</m:t>
                    </m:r>
                    <m:r>
                      <a:rPr lang="pt-BR" altLang="zh-CN" i="1" baseline="-25000" dirty="0">
                        <a:latin typeface="Cambria Math" charset="0"/>
                      </a:rPr>
                      <m:t>1</m:t>
                    </m:r>
                    <m:r>
                      <a:rPr lang="pt-BR" altLang="zh-CN" i="1" dirty="0">
                        <a:latin typeface="Cambria Math" charset="0"/>
                      </a:rPr>
                      <m:t>+ </m:t>
                    </m:r>
                    <m:r>
                      <a:rPr lang="pt-BR" altLang="zh-CN" i="1" dirty="0">
                        <a:latin typeface="Cambria Math" charset="0"/>
                      </a:rPr>
                      <m:t>𝛽</m:t>
                    </m:r>
                    <m:r>
                      <a:rPr lang="pt-BR" altLang="zh-CN" i="1" baseline="-25000" dirty="0">
                        <a:latin typeface="Cambria Math" charset="0"/>
                      </a:rPr>
                      <m:t>2</m:t>
                    </m:r>
                    <m:r>
                      <a:rPr lang="pt-BR" altLang="zh-CN" i="1" dirty="0">
                        <a:latin typeface="Cambria Math" charset="0"/>
                      </a:rPr>
                      <m:t>𝑣</m:t>
                    </m:r>
                    <m:r>
                      <a:rPr lang="pt-BR" altLang="zh-CN" i="1" baseline="-25000" dirty="0">
                        <a:latin typeface="Cambria Math" charset="0"/>
                      </a:rPr>
                      <m:t>2</m:t>
                    </m:r>
                    <m:r>
                      <a:rPr lang="pt-BR" altLang="zh-CN" i="1" dirty="0">
                        <a:latin typeface="Cambria Math" charset="0"/>
                      </a:rPr>
                      <m:t> +…+ </m:t>
                    </m:r>
                    <m:r>
                      <a:rPr lang="pt-BR" altLang="zh-CN" i="1" dirty="0">
                        <a:latin typeface="Cambria Math" charset="0"/>
                      </a:rPr>
                      <m:t>𝛽</m:t>
                    </m:r>
                    <m:r>
                      <a:rPr lang="pt-BR" altLang="zh-CN" i="1" baseline="-25000" dirty="0">
                        <a:latin typeface="Cambria Math" charset="0"/>
                      </a:rPr>
                      <m:t>𝑛</m:t>
                    </m:r>
                    <m:r>
                      <a:rPr lang="pt-BR" altLang="zh-CN" i="1" dirty="0">
                        <a:latin typeface="Cambria Math" charset="0"/>
                      </a:rPr>
                      <m:t>𝑣</m:t>
                    </m:r>
                    <m:r>
                      <a:rPr lang="pt-BR" altLang="zh-CN" i="1" baseline="-25000" dirty="0">
                        <a:latin typeface="Cambria Math" charset="0"/>
                      </a:rPr>
                      <m:t>𝑛</m:t>
                    </m:r>
                  </m:oMath>
                </a14:m>
                <a:endParaRPr lang="pt-BR" altLang="zh-CN" baseline="-25000" dirty="0"/>
              </a:p>
              <a:p>
                <a:pPr lvl="1">
                  <a:buClr>
                    <a:schemeClr val="tx1"/>
                  </a:buClr>
                </a:pPr>
                <a:endParaRPr lang="pt-BR" altLang="zh-CN" baseline="-25000" dirty="0"/>
              </a:p>
              <a:p>
                <a:r>
                  <a:rPr lang="zh-CN" altLang="en-US" dirty="0"/>
                  <a:t>它们看起来具有相似的表示：</a:t>
                </a:r>
                <a:endParaRPr lang="en-US" altLang="zh-CN" sz="2000" baseline="-25000" dirty="0"/>
              </a:p>
              <a:p>
                <a:pPr lvl="1">
                  <a:buClr>
                    <a:schemeClr val="tx1"/>
                  </a:buClr>
                </a:pPr>
                <a14:m>
                  <m:oMath xmlns:m="http://schemas.openxmlformats.org/officeDocument/2006/math">
                    <m:r>
                      <a:rPr lang="pt-BR" altLang="zh-CN" i="1" dirty="0" smtClean="0">
                        <a:latin typeface="Cambria Math" charset="0"/>
                      </a:rPr>
                      <m:t>𝑣</m:t>
                    </m:r>
                    <m:r>
                      <a:rPr lang="pt-BR"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baseline="30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 </m:t>
                    </m:r>
                    <m:r>
                      <a:rPr lang="el-GR" altLang="zh-CN" i="1" dirty="0">
                        <a:latin typeface="Cambria Math" charset="0"/>
                      </a:rPr>
                      <m:t>𝛽</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pt-BR" altLang="zh-CN" dirty="0"/>
              </a:p>
              <a:p>
                <a:r>
                  <a:rPr lang="zh-CN" altLang="en-US" dirty="0"/>
                  <a:t>这导致点与向量很容易混淆</a:t>
                </a:r>
                <a:endParaRPr lang="en-US" altLang="zh-CN" sz="2000" baseline="-25000" dirty="0"/>
              </a:p>
              <a:p>
                <a:pPr lvl="1">
                  <a:buClr>
                    <a:schemeClr val="tx1"/>
                  </a:buClr>
                </a:pPr>
                <a:r>
                  <a:rPr lang="zh-CN" altLang="en-US" dirty="0"/>
                  <a:t>解决方案：</a:t>
                </a:r>
                <a:r>
                  <a:rPr lang="zh-CN" altLang="en-US" b="1" dirty="0">
                    <a:solidFill>
                      <a:srgbClr val="00B0F0"/>
                    </a:solidFill>
                  </a:rPr>
                  <a:t>齐次坐标</a:t>
                </a:r>
                <a:endParaRPr lang="pt-BR" altLang="zh-CN" b="1" baseline="30000" dirty="0">
                  <a:solidFill>
                    <a:srgbClr val="00B0F0"/>
                  </a:solidFill>
                </a:endParaRPr>
              </a:p>
              <a:p>
                <a:pPr lvl="1">
                  <a:buClr>
                    <a:schemeClr val="tx1"/>
                  </a:buClr>
                </a:pPr>
                <a14:m>
                  <m:oMath xmlns:m="http://schemas.openxmlformats.org/officeDocument/2006/math">
                    <m:r>
                      <a:rPr lang="pt-BR" altLang="zh-CN" i="1" dirty="0">
                        <a:latin typeface="Cambria Math" charset="0"/>
                      </a:rPr>
                      <m:t>𝑣</m:t>
                    </m:r>
                    <m:r>
                      <a:rPr lang="pt-BR" altLang="zh-CN" i="1" dirty="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en-US" altLang="zh-CN" b="0" i="1" dirty="0" smtClean="0">
                        <a:latin typeface="Cambria Math" charset="0"/>
                      </a:rPr>
                      <m:t>,0</m:t>
                    </m:r>
                    <m:r>
                      <a:rPr lang="pt-BR" altLang="zh-CN" i="1" dirty="0">
                        <a:latin typeface="Cambria Math" charset="0"/>
                      </a:rPr>
                      <m:t>]</m:t>
                    </m:r>
                    <m:r>
                      <a:rPr lang="pt-BR" altLang="zh-CN" i="1" baseline="30000" dirty="0">
                        <a:latin typeface="Cambria Math" charset="0"/>
                      </a:rPr>
                      <m:t>𝑇</m:t>
                    </m:r>
                  </m:oMath>
                </a14:m>
                <a:endParaRPr lang="en-US" altLang="zh-CN" i="1" dirty="0">
                  <a:latin typeface="Cambria Math" charset="0"/>
                </a:endParaRPr>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m:t>
                    </m:r>
                    <m:sSub>
                      <m:sSubPr>
                        <m:ctrlPr>
                          <a:rPr lang="en-US" altLang="zh-CN" b="0" i="1" dirty="0" smtClean="0">
                            <a:latin typeface="Cambria Math" panose="02040503050406030204" pitchFamily="18" charset="0"/>
                          </a:rPr>
                        </m:ctrlPr>
                      </m:sSubPr>
                      <m:e>
                        <m:r>
                          <a:rPr lang="el-GR" altLang="zh-CN" i="1" dirty="0">
                            <a:latin typeface="Cambria Math" charset="0"/>
                          </a:rPr>
                          <m:t>𝛽</m:t>
                        </m:r>
                      </m:e>
                      <m:sub>
                        <m:r>
                          <a:rPr lang="en-US" altLang="zh-CN" b="0" i="1" dirty="0" smtClean="0">
                            <a:latin typeface="Cambria Math" charset="0"/>
                          </a:rPr>
                          <m:t>𝑛</m:t>
                        </m:r>
                      </m:sub>
                    </m:sSub>
                    <m:r>
                      <a:rPr lang="en-US" altLang="zh-CN" b="0" i="1" dirty="0" smtClean="0">
                        <a:latin typeface="Cambria Math" charset="0"/>
                      </a:rPr>
                      <m:t>,1</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en-US" altLang="zh-CN" baseline="-25000" dirty="0"/>
              </a:p>
              <a:p>
                <a:pPr lvl="1">
                  <a:buClr>
                    <a:schemeClr val="tx1"/>
                  </a:buClr>
                </a:pPr>
                <a:endParaRPr lang="en-US" altLang="zh-CN" baseline="-25000" dirty="0"/>
              </a:p>
              <a:p>
                <a:pPr lvl="1">
                  <a:buClr>
                    <a:schemeClr val="tx1"/>
                  </a:buClr>
                </a:pPr>
                <a:endParaRPr lang="zh-CN" altLang="en-US" dirty="0"/>
              </a:p>
              <a:p>
                <a:endParaRPr lang="zh-CN" altLang="en-US" sz="3200"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628650" y="1316830"/>
                <a:ext cx="7886700" cy="4442947"/>
              </a:xfrm>
              <a:blipFill rotWithShape="1">
                <a:blip r:embed="rId2"/>
                <a:stretch>
                  <a:fillRect t="-411" b="-3012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齐次坐标</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三维空间的四维齐次坐标的一般形式为</a:t>
                </a:r>
                <a:endParaRPr lang="en-US" altLang="zh-CN" dirty="0"/>
              </a:p>
              <a:p>
                <a:pPr lvl="1"/>
                <a14:m>
                  <m:oMath xmlns:m="http://schemas.openxmlformats.org/officeDocument/2006/math">
                    <m:r>
                      <a:rPr lang="pl-PL" altLang="zh-CN" i="1" dirty="0">
                        <a:latin typeface="Cambria Math" charset="0"/>
                      </a:rPr>
                      <m:t>𝑃</m:t>
                    </m:r>
                    <m:r>
                      <a:rPr lang="pl-PL" altLang="zh-CN" i="1" dirty="0">
                        <a:latin typeface="Cambria Math" charset="0"/>
                      </a:rPr>
                      <m:t> = [</m:t>
                    </m:r>
                    <m:r>
                      <a:rPr lang="pl-PL" altLang="zh-CN" i="1" dirty="0">
                        <a:latin typeface="Cambria Math" charset="0"/>
                      </a:rPr>
                      <m:t>𝑥</m:t>
                    </m:r>
                    <m:r>
                      <a:rPr lang="pl-PL" altLang="zh-CN" i="1" dirty="0">
                        <a:latin typeface="Cambria Math" charset="0"/>
                      </a:rPr>
                      <m:t>, </m:t>
                    </m:r>
                    <m:r>
                      <a:rPr lang="pl-PL" altLang="zh-CN" i="1" dirty="0">
                        <a:latin typeface="Cambria Math" charset="0"/>
                      </a:rPr>
                      <m:t>𝑦</m:t>
                    </m:r>
                    <m:r>
                      <a:rPr lang="pl-PL" altLang="zh-CN" i="1" dirty="0">
                        <a:latin typeface="Cambria Math" charset="0"/>
                      </a:rPr>
                      <m:t>, </m:t>
                    </m:r>
                    <m:r>
                      <a:rPr lang="pl-PL" altLang="zh-CN" i="1" dirty="0">
                        <a:latin typeface="Cambria Math" charset="0"/>
                      </a:rPr>
                      <m:t>𝑧</m:t>
                    </m:r>
                    <m:r>
                      <a:rPr lang="pl-PL" altLang="zh-CN" i="1" dirty="0">
                        <a:latin typeface="Cambria Math" charset="0"/>
                      </a:rPr>
                      <m:t>, </m:t>
                    </m:r>
                    <m:r>
                      <a:rPr lang="pl-PL" altLang="zh-CN" i="1" dirty="0">
                        <a:latin typeface="Cambria Math" charset="0"/>
                      </a:rPr>
                      <m:t>𝑤</m:t>
                    </m:r>
                    <m:r>
                      <a:rPr lang="pl-PL" altLang="zh-CN" i="1" dirty="0">
                        <a:latin typeface="Cambria Math" charset="0"/>
                      </a:rPr>
                      <m:t>]</m:t>
                    </m:r>
                    <m:r>
                      <a:rPr lang="pl-PL" altLang="zh-CN" i="1" baseline="30000" dirty="0">
                        <a:latin typeface="Cambria Math" charset="0"/>
                      </a:rPr>
                      <m:t>𝑇</m:t>
                    </m:r>
                  </m:oMath>
                </a14:m>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=0</m:t>
                    </m:r>
                  </m:oMath>
                </a14:m>
                <a:r>
                  <a:rPr lang="en-US" altLang="zh-CN" dirty="0"/>
                  <a:t>:</a:t>
                </a:r>
                <a:r>
                  <a:rPr lang="zh-CN" altLang="en-US" dirty="0"/>
                  <a:t> 向量</a:t>
                </a:r>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=1</m:t>
                    </m:r>
                  </m:oMath>
                </a14:m>
                <a:r>
                  <a:rPr lang="en-US" altLang="zh-CN" dirty="0"/>
                  <a:t>:</a:t>
                </a:r>
                <a:r>
                  <a:rPr lang="zh-CN" altLang="en-US" dirty="0"/>
                  <a:t> 点</a:t>
                </a:r>
                <a:endParaRPr lang="en-US" altLang="zh-CN" dirty="0"/>
              </a:p>
              <a:p>
                <a:pPr lvl="1"/>
                <a:endParaRPr lang="zh-CN" altLang="en-US" dirty="0"/>
              </a:p>
              <a:p>
                <a:r>
                  <a:rPr lang="zh-CN" altLang="en-US" dirty="0"/>
                  <a:t>齐次坐标是所有计算机图形系统的关键</a:t>
                </a:r>
              </a:p>
              <a:p>
                <a:pPr lvl="1"/>
                <a:r>
                  <a:rPr lang="zh-CN" altLang="en-US" dirty="0"/>
                  <a:t>所有标准变换（旋转、平移、放缩）都可以应用</a:t>
                </a:r>
                <a:r>
                  <a:rPr lang="en-US" altLang="zh-CN" dirty="0"/>
                  <a:t>4×4</a:t>
                </a:r>
                <a:r>
                  <a:rPr lang="zh-CN" altLang="en-US" dirty="0"/>
                  <a:t>阶矩阵的乘法实现</a:t>
                </a:r>
              </a:p>
              <a:p>
                <a:pPr lvl="1"/>
                <a:r>
                  <a:rPr lang="zh-CN" altLang="en-US" dirty="0"/>
                  <a:t>硬件流水线体系可以应用四维表示</a:t>
                </a:r>
              </a:p>
              <a:p>
                <a:pPr lvl="1"/>
                <a:r>
                  <a:rPr lang="zh-CN" altLang="en-US" dirty="0"/>
                  <a:t>对于正交投影，可以通过</a:t>
                </a:r>
                <a:r>
                  <a:rPr lang="en-US" altLang="zh-CN" dirty="0"/>
                  <a:t>w = 0</a:t>
                </a:r>
                <a:r>
                  <a:rPr lang="zh-CN" altLang="en-US" dirty="0"/>
                  <a:t>保证向量，</a:t>
                </a:r>
                <a:r>
                  <a:rPr lang="en-US" altLang="zh-CN" dirty="0"/>
                  <a:t>w = 1</a:t>
                </a:r>
                <a:r>
                  <a:rPr lang="zh-CN" altLang="en-US" dirty="0"/>
                  <a:t>保证点</a:t>
                </a:r>
              </a:p>
              <a:p>
                <a:pPr lvl="1"/>
                <a:r>
                  <a:rPr lang="zh-CN" altLang="en-US" dirty="0"/>
                  <a:t>对于透视投影，需要进行特别的处理：透视除法</a:t>
                </a:r>
              </a:p>
              <a:p>
                <a:endParaRPr lang="zh-CN" altLang="en-US" dirty="0"/>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1353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31</a:t>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坐标系的变换</a:t>
            </a:r>
            <a:endParaRPr lang="en-US" dirty="0"/>
          </a:p>
        </p:txBody>
      </p:sp>
      <p:sp>
        <p:nvSpPr>
          <p:cNvPr id="3" name="Content Placeholder 2"/>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考虑同一个向量相对于两组不同基的表示</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假设表示分别是</a:t>
            </a: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a:buNone/>
            </a:pP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其中</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32</a:t>
            </a:fld>
            <a:endParaRPr lang="zh-CN" altLang="en-US" dirty="0"/>
          </a:p>
        </p:txBody>
      </p:sp>
      <mc:AlternateContent xmlns:mc="http://schemas.openxmlformats.org/markup-compatibility/2006" xmlns:a14="http://schemas.microsoft.com/office/drawing/2010/main">
        <mc:Choice Requires="a14">
          <p:sp>
            <p:nvSpPr>
              <p:cNvPr id="5" name="Text Box 6"/>
              <p:cNvSpPr txBox="1">
                <a:spLocks noChangeArrowheads="1"/>
              </p:cNvSpPr>
              <p:nvPr/>
            </p:nvSpPr>
            <p:spPr bwMode="auto">
              <a:xfrm>
                <a:off x="3154960" y="2268523"/>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panose="020B0503020204020204" pitchFamily="34" charset="-122"/>
                          <a:cs typeface="Microsoft YaHei" panose="020B0503020204020204" pitchFamily="34" charset="-122"/>
                        </a:rPr>
                        <m:t>𝒂</m:t>
                      </m:r>
                      <m:r>
                        <a:rPr lang="en-US" altLang="zh-CN" sz="2700" i="1" dirty="0">
                          <a:latin typeface="Cambria Math" charset="0"/>
                          <a:ea typeface="Microsoft YaHei" panose="020B0503020204020204" pitchFamily="34" charset="-122"/>
                          <a:cs typeface="Microsoft YaHei" panose="020B0503020204020204" pitchFamily="34" charset="-122"/>
                        </a:rPr>
                        <m:t>=</m:t>
                      </m:r>
                      <m:sSup>
                        <m:sSupPr>
                          <m:ctrlPr>
                            <a:rPr lang="en-US" altLang="zh-CN" sz="2700" b="0" i="1" dirty="0" smtClean="0">
                              <a:latin typeface="Cambria Math" panose="02040503050406030204" pitchFamily="18" charset="0"/>
                              <a:ea typeface="Microsoft YaHei" panose="020B0503020204020204" pitchFamily="34" charset="-122"/>
                              <a:cs typeface="Microsoft YaHei" panose="020B0503020204020204" pitchFamily="34" charset="-122"/>
                            </a:rPr>
                          </m:ctrlPr>
                        </m:sSupPr>
                        <m:e>
                          <m:d>
                            <m:dPr>
                              <m:begChr m:val="["/>
                              <m:endChr m:val="]"/>
                              <m:ctrlPr>
                                <a:rPr lang="en-US" altLang="zh-CN" sz="2700" i="1" dirty="0">
                                  <a:latin typeface="Cambria Math" panose="02040503050406030204" pitchFamily="18" charset="0"/>
                                  <a:ea typeface="Microsoft YaHei" panose="020B0503020204020204" pitchFamily="34" charset="-122"/>
                                  <a:cs typeface="Microsoft YaHei" panose="020B0503020204020204" pitchFamily="34" charset="-122"/>
                                </a:rPr>
                              </m:ctrlPr>
                            </m:dPr>
                            <m:e>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3 </m:t>
                              </m:r>
                            </m:e>
                          </m:d>
                        </m:e>
                        <m:sup>
                          <m:r>
                            <a:rPr lang="en-US" altLang="zh-CN" sz="2700" b="0" i="1" dirty="0" smtClean="0">
                              <a:latin typeface="Cambria Math" charset="0"/>
                              <a:ea typeface="Microsoft YaHei" panose="020B0503020204020204" pitchFamily="34" charset="-122"/>
                              <a:cs typeface="Microsoft YaHei" panose="020B0503020204020204" pitchFamily="34" charset="-122"/>
                            </a:rPr>
                            <m:t>𝑇</m:t>
                          </m:r>
                        </m:sup>
                      </m:sSup>
                    </m:oMath>
                  </m:oMathPara>
                </a14:m>
                <a:endParaRPr lang="en-US" altLang="zh-CN" sz="27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5" name="Text Box 6"/>
              <p:cNvSpPr txBox="1">
                <a:spLocks noRot="1" noChangeAspect="1" noMove="1" noResize="1" noEditPoints="1" noAdjustHandles="1" noChangeArrowheads="1" noChangeShapeType="1" noTextEdit="1"/>
              </p:cNvSpPr>
              <p:nvPr/>
            </p:nvSpPr>
            <p:spPr bwMode="auto">
              <a:xfrm>
                <a:off x="3154960" y="2268523"/>
                <a:ext cx="2616422" cy="507831"/>
              </a:xfrm>
              <a:prstGeom prst="rect">
                <a:avLst/>
              </a:prstGeom>
              <a:blipFill rotWithShape="1">
                <a:blip r:embed="rId2"/>
                <a:stretch>
                  <a:fillRect l="-5544" t="-60" r="-5539" b="-2224"/>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 Box 7"/>
              <p:cNvSpPr txBox="1">
                <a:spLocks noChangeArrowheads="1"/>
              </p:cNvSpPr>
              <p:nvPr/>
            </p:nvSpPr>
            <p:spPr bwMode="auto">
              <a:xfrm>
                <a:off x="2758440" y="2776220"/>
                <a:ext cx="3013075" cy="50101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panose="020B0503020204020204" pitchFamily="34" charset="-122"/>
                          <a:cs typeface="Microsoft YaHei" panose="020B0503020204020204" pitchFamily="34" charset="-122"/>
                        </a:rPr>
                        <m:t>𝒃</m:t>
                      </m:r>
                      <m:r>
                        <a:rPr lang="en-US" altLang="zh-CN" sz="2700" i="1" dirty="0">
                          <a:latin typeface="Cambria Math" charset="0"/>
                          <a:ea typeface="Microsoft YaHei" panose="020B0503020204020204" pitchFamily="34" charset="-122"/>
                          <a:cs typeface="Microsoft YaHei" panose="020B0503020204020204" pitchFamily="34" charset="-122"/>
                        </a:rPr>
                        <m:t>=</m:t>
                      </m:r>
                      <m:sSup>
                        <m:sSupPr>
                          <m:ctrlPr>
                            <a:rPr lang="en-US" altLang="zh-CN" sz="2700" b="0" i="1" dirty="0" smtClean="0">
                              <a:latin typeface="Cambria Math" panose="02040503050406030204" pitchFamily="18" charset="0"/>
                              <a:ea typeface="Microsoft YaHei" panose="020B0503020204020204" pitchFamily="34" charset="-122"/>
                              <a:cs typeface="Microsoft YaHei" panose="020B0503020204020204" pitchFamily="34" charset="-122"/>
                            </a:rPr>
                          </m:ctrlPr>
                        </m:sSupPr>
                        <m:e>
                          <m:d>
                            <m:dPr>
                              <m:begChr m:val="["/>
                              <m:endChr m:val="]"/>
                              <m:ctrlPr>
                                <a:rPr lang="en-US" altLang="zh-CN" sz="2700" i="1" dirty="0">
                                  <a:latin typeface="Cambria Math" panose="02040503050406030204" pitchFamily="18" charset="0"/>
                                  <a:ea typeface="Microsoft YaHei" panose="020B0503020204020204" pitchFamily="34" charset="-122"/>
                                  <a:cs typeface="Microsoft YaHei" panose="020B0503020204020204" pitchFamily="34" charset="-122"/>
                                </a:rPr>
                              </m:ctrlPr>
                            </m:dPr>
                            <m:e>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1 </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3</m:t>
                              </m:r>
                            </m:e>
                          </m:d>
                        </m:e>
                        <m:sup>
                          <m:r>
                            <a:rPr lang="en-US" altLang="zh-CN" sz="2700" b="0" i="1" dirty="0" smtClean="0">
                              <a:latin typeface="Cambria Math" charset="0"/>
                              <a:ea typeface="Microsoft YaHei" panose="020B0503020204020204" pitchFamily="34" charset="-122"/>
                              <a:cs typeface="Microsoft YaHei" panose="020B0503020204020204" pitchFamily="34" charset="-122"/>
                            </a:rPr>
                            <m:t>𝑇</m:t>
                          </m:r>
                        </m:sup>
                      </m:sSup>
                    </m:oMath>
                  </m:oMathPara>
                </a14:m>
                <a:endParaRPr lang="en-US" altLang="zh-CN" sz="27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6" name="Text Box 7"/>
              <p:cNvSpPr txBox="1">
                <a:spLocks noRot="1" noChangeAspect="1" noMove="1" noResize="1" noEditPoints="1" noAdjustHandles="1" noChangeArrowheads="1" noChangeShapeType="1" noTextEdit="1"/>
              </p:cNvSpPr>
              <p:nvPr/>
            </p:nvSpPr>
            <p:spPr bwMode="auto">
              <a:xfrm>
                <a:off x="2758440" y="2776220"/>
                <a:ext cx="3013075" cy="501015"/>
              </a:xfrm>
              <a:prstGeom prst="rect">
                <a:avLst/>
              </a:prstGeom>
              <a:blipFill rotWithShape="1">
                <a:blip r:embed="rId3"/>
                <a:stretch>
                  <a:fillRect b="-3676"/>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120015" y="4072890"/>
                <a:ext cx="9057005" cy="1282065"/>
              </a:xfrm>
              <a:prstGeom prst="rect">
                <a:avLst/>
              </a:prstGeom>
              <a:noFill/>
              <a:ln w="12700">
                <a:noFill/>
                <a:miter lim="800000"/>
                <a:headEnd type="none" w="sm" len="sm"/>
                <a:tailEnd type="none" w="sm" len="sm"/>
              </a:ln>
            </p:spPr>
            <p:txBody>
              <a:bodyPr wrap="squar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panose="020B0503020204020204" pitchFamily="34" charset="-122"/>
                          <a:cs typeface="Microsoft YaHei" panose="020B0503020204020204" pitchFamily="34" charset="-122"/>
                        </a:rPr>
                        <m:t>𝒘</m:t>
                      </m:r>
                      <m:r>
                        <a:rPr lang="en-US" altLang="zh-CN" sz="2700" i="1" dirty="0" smtClean="0">
                          <a:latin typeface="Cambria Math" charset="0"/>
                          <a:ea typeface="Microsoft YaHei" panose="020B0503020204020204" pitchFamily="34" charset="-122"/>
                          <a:cs typeface="Microsoft YaHei" panose="020B0503020204020204" pitchFamily="34" charset="-122"/>
                        </a:rPr>
                        <m:t>=</m:t>
                      </m:r>
                      <m:r>
                        <a:rPr lang="en-US" altLang="zh-CN" sz="2700" i="1" dirty="0" smtClean="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3 </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𝑣</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1 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𝑎</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m:t>
                      </m:r>
                      <m:r>
                        <a:rPr lang="en-US" altLang="zh-CN" sz="2700" i="1" baseline="30000" dirty="0">
                          <a:latin typeface="Cambria Math" charset="0"/>
                          <a:ea typeface="Microsoft YaHei" panose="020B0503020204020204" pitchFamily="34" charset="-122"/>
                          <a:cs typeface="Microsoft YaHei" panose="020B0503020204020204" pitchFamily="34" charset="-122"/>
                        </a:rPr>
                        <m:t>𝑇</m:t>
                      </m:r>
                    </m:oMath>
                  </m:oMathPara>
                </a14:m>
                <a:endParaRPr lang="en-US" altLang="zh-CN" sz="2700" baseline="30000" dirty="0">
                  <a:latin typeface="Microsoft YaHei" panose="020B0503020204020204" pitchFamily="34" charset="-122"/>
                  <a:ea typeface="Microsoft YaHei" panose="020B0503020204020204" pitchFamily="34" charset="-122"/>
                  <a:cs typeface="Microsoft YaHei" panose="020B0503020204020204" pitchFamily="34" charset="-122"/>
                </a:endParaRPr>
              </a:p>
              <a:p>
                <a:pPr>
                  <a:spcBef>
                    <a:spcPct val="20000"/>
                  </a:spcBef>
                </a:pPr>
                <a:r>
                  <a:rPr lang="zh-CN" altLang="en-US" sz="2700" dirty="0">
                    <a:ea typeface="Microsoft YaHei" panose="020B0503020204020204" pitchFamily="34" charset="-122"/>
                    <a:cs typeface="Microsoft YaHei" panose="020B0503020204020204" pitchFamily="34" charset="-122"/>
                  </a:rPr>
                  <a:t>     </a:t>
                </a:r>
                <a14:m>
                  <m:oMath xmlns:m="http://schemas.openxmlformats.org/officeDocument/2006/math">
                    <m:r>
                      <a:rPr lang="zh-CN" altLang="en-US" sz="2700" b="0" i="0" dirty="0" smtClean="0">
                        <a:latin typeface="Cambria Math" charset="0"/>
                        <a:ea typeface="Microsoft YaHei" panose="020B0503020204020204" pitchFamily="34" charset="-122"/>
                        <a:cs typeface="Microsoft YaHei" panose="020B0503020204020204" pitchFamily="34" charset="-122"/>
                      </a:rPr>
                      <m:t>  </m:t>
                    </m:r>
                    <m:r>
                      <a:rPr lang="zh-CN" altLang="en-US" sz="2700" b="0" i="1" dirty="0" smtClean="0">
                        <a:latin typeface="Cambria Math" charset="0"/>
                        <a:ea typeface="Microsoft YaHei" panose="020B0503020204020204" pitchFamily="34" charset="-122"/>
                        <a:cs typeface="Microsoft YaHei" panose="020B0503020204020204" pitchFamily="34" charset="-122"/>
                      </a:rPr>
                      <m:t> </m:t>
                    </m:r>
                    <m:r>
                      <a:rPr lang="en-US" altLang="zh-CN" sz="2700" i="1" dirty="0" smtClean="0">
                        <a:latin typeface="Cambria Math" charset="0"/>
                        <a:ea typeface="Microsoft YaHei" panose="020B0503020204020204" pitchFamily="34" charset="-122"/>
                        <a:cs typeface="Microsoft YaHei" panose="020B0503020204020204" pitchFamily="34" charset="-122"/>
                      </a:rPr>
                      <m:t>=</m:t>
                    </m:r>
                    <m:r>
                      <a:rPr lang="en-US" altLang="zh-CN" sz="2700" i="1" dirty="0" smtClean="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3 </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1</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𝑢</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1 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2</m:t>
                    </m:r>
                    <m:r>
                      <a:rPr lang="en-US" altLang="zh-CN" sz="2700" i="1" dirty="0">
                        <a:latin typeface="Cambria Math" charset="0"/>
                        <a:ea typeface="Microsoft YaHei" panose="020B0503020204020204" pitchFamily="34" charset="-122"/>
                        <a:cs typeface="Microsoft YaHei" panose="020B0503020204020204" pitchFamily="34" charset="-122"/>
                      </a:rPr>
                      <m:t> </m:t>
                    </m:r>
                    <m:r>
                      <a:rPr lang="en-US" altLang="zh-CN" sz="2700" i="1" dirty="0">
                        <a:latin typeface="Cambria Math" charset="0"/>
                        <a:ea typeface="Microsoft YaHei" panose="020B0503020204020204" pitchFamily="34" charset="-122"/>
                        <a:cs typeface="Microsoft YaHei" panose="020B0503020204020204" pitchFamily="34" charset="-122"/>
                      </a:rPr>
                      <m:t>𝑏</m:t>
                    </m:r>
                    <m:r>
                      <a:rPr lang="en-US" altLang="zh-CN" sz="2700" i="1" baseline="-25000" dirty="0">
                        <a:latin typeface="Cambria Math" charset="0"/>
                        <a:ea typeface="Microsoft YaHei" panose="020B0503020204020204" pitchFamily="34" charset="-122"/>
                        <a:cs typeface="Microsoft YaHei" panose="020B0503020204020204" pitchFamily="34" charset="-122"/>
                      </a:rPr>
                      <m:t>3</m:t>
                    </m:r>
                    <m:r>
                      <a:rPr lang="en-US" altLang="zh-CN" sz="2700" i="1" dirty="0">
                        <a:latin typeface="Cambria Math" charset="0"/>
                        <a:ea typeface="Microsoft YaHei" panose="020B0503020204020204" pitchFamily="34" charset="-122"/>
                        <a:cs typeface="Microsoft YaHei" panose="020B0503020204020204" pitchFamily="34" charset="-122"/>
                      </a:rPr>
                      <m:t>]</m:t>
                    </m:r>
                    <m:r>
                      <a:rPr lang="en-US" altLang="zh-CN" sz="2700" i="1" baseline="30000" dirty="0">
                        <a:latin typeface="Cambria Math" charset="0"/>
                        <a:ea typeface="Microsoft YaHei" panose="020B0503020204020204" pitchFamily="34" charset="-122"/>
                        <a:cs typeface="Microsoft YaHei" panose="020B0503020204020204" pitchFamily="34" charset="-122"/>
                      </a:rPr>
                      <m:t>𝑇</m:t>
                    </m:r>
                  </m:oMath>
                </a14:m>
                <a:endParaRPr lang="en-US" altLang="zh-CN" sz="2700" baseline="30000"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120015" y="4072890"/>
                <a:ext cx="9057005" cy="1282065"/>
              </a:xfrm>
              <a:prstGeom prst="rect">
                <a:avLst/>
              </a:prstGeom>
              <a:blipFill rotWithShape="1">
                <a:blip r:embed="rId4"/>
                <a:stretch>
                  <a:fillRect t="-3071"/>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647622" y="5445667"/>
                <a:ext cx="1668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a:latin typeface="Cambria Math" charset="0"/>
                          <a:ea typeface="Microsoft YaHei" panose="020B0503020204020204" pitchFamily="34" charset="-122"/>
                          <a:cs typeface="Microsoft YaHei" panose="020B0503020204020204" pitchFamily="34" charset="-122"/>
                        </a:rPr>
                        <m:t>𝑉</m:t>
                      </m:r>
                      <m:r>
                        <a:rPr lang="en-US" altLang="zh-CN" sz="2800" b="1" i="1" dirty="0">
                          <a:latin typeface="Cambria Math" charset="0"/>
                          <a:ea typeface="Microsoft YaHei" panose="020B0503020204020204" pitchFamily="34" charset="-122"/>
                          <a:cs typeface="Microsoft YaHei" panose="020B0503020204020204" pitchFamily="34" charset="-122"/>
                        </a:rPr>
                        <m:t>𝒂</m:t>
                      </m:r>
                      <m:r>
                        <a:rPr lang="en-US" altLang="zh-CN" sz="2800" b="1" i="1" dirty="0" smtClean="0">
                          <a:latin typeface="Cambria Math" charset="0"/>
                          <a:ea typeface="Microsoft YaHei" panose="020B0503020204020204" pitchFamily="34" charset="-122"/>
                          <a:cs typeface="Microsoft YaHei" panose="020B0503020204020204" pitchFamily="34" charset="-122"/>
                        </a:rPr>
                        <m:t>=</m:t>
                      </m:r>
                      <m:r>
                        <a:rPr lang="en-US" altLang="zh-CN" sz="2800" b="0" i="1" dirty="0" smtClean="0">
                          <a:latin typeface="Cambria Math" charset="0"/>
                          <a:ea typeface="Microsoft YaHei" panose="020B0503020204020204" pitchFamily="34" charset="-122"/>
                          <a:cs typeface="Microsoft YaHei" panose="020B0503020204020204" pitchFamily="34" charset="-122"/>
                        </a:rPr>
                        <m:t>𝑈</m:t>
                      </m:r>
                      <m:r>
                        <a:rPr lang="en-US" altLang="zh-CN" sz="2800" b="1" i="1" dirty="0">
                          <a:latin typeface="Cambria Math" charset="0"/>
                          <a:ea typeface="Microsoft YaHei" panose="020B0503020204020204" pitchFamily="34" charset="-122"/>
                          <a:cs typeface="Microsoft YaHei" panose="020B0503020204020204" pitchFamily="34" charset="-122"/>
                        </a:rPr>
                        <m:t>𝒃</m:t>
                      </m:r>
                    </m:oMath>
                  </m:oMathPara>
                </a14:m>
                <a:endParaRPr lang="en-US" sz="2800" b="1" i="1" dirty="0"/>
              </a:p>
            </p:txBody>
          </p:sp>
        </mc:Choice>
        <mc:Fallback xmlns="">
          <p:sp>
            <p:nvSpPr>
              <p:cNvPr id="8" name="Rectangle 7"/>
              <p:cNvSpPr>
                <a:spLocks noRot="1" noChangeAspect="1" noMove="1" noResize="1" noEditPoints="1" noAdjustHandles="1" noChangeArrowheads="1" noChangeShapeType="1" noTextEdit="1"/>
              </p:cNvSpPr>
              <p:nvPr/>
            </p:nvSpPr>
            <p:spPr>
              <a:xfrm>
                <a:off x="1647622" y="5445667"/>
                <a:ext cx="1668213" cy="523220"/>
              </a:xfrm>
              <a:prstGeom prst="rect">
                <a:avLst/>
              </a:prstGeom>
              <a:blipFill rotWithShape="1">
                <a:blip r:embed="rId5"/>
                <a:stretch>
                  <a:fillRect l="-26" t="-104" r="-12379" b="100"/>
                </a:stretch>
              </a:blipFill>
            </p:spPr>
            <p:txBody>
              <a:bodyPr/>
              <a:lstStyle/>
              <a:p>
                <a:r>
                  <a:rPr lang="zh-CN" altLang="en-US">
                    <a:noFill/>
                  </a:rPr>
                  <a:t> </a:t>
                </a:r>
              </a:p>
            </p:txBody>
          </p:sp>
        </mc:Fallback>
      </mc:AlternateContent>
      <p:sp>
        <p:nvSpPr>
          <p:cNvPr id="9" name="Right Arrow 8"/>
          <p:cNvSpPr/>
          <p:nvPr/>
        </p:nvSpPr>
        <p:spPr>
          <a:xfrm>
            <a:off x="992221" y="5544766"/>
            <a:ext cx="291830" cy="3510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4734558" y="6019723"/>
                <a:ext cx="1869230" cy="416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charset="0"/>
                          <a:ea typeface="Microsoft YaHei" panose="020B0503020204020204" pitchFamily="34" charset="-122"/>
                          <a:cs typeface="Microsoft YaHei" panose="020B0503020204020204" pitchFamily="34" charset="-122"/>
                        </a:rPr>
                        <m:t>𝑈</m:t>
                      </m:r>
                      <m:r>
                        <a:rPr lang="en-US" altLang="zh-CN" sz="2000" b="1" i="1" dirty="0">
                          <a:latin typeface="Cambria Math" charset="0"/>
                          <a:ea typeface="Microsoft YaHei" panose="020B0503020204020204" pitchFamily="34" charset="-122"/>
                          <a:cs typeface="Microsoft YaHei" panose="020B0503020204020204" pitchFamily="34" charset="-122"/>
                        </a:rPr>
                        <m:t>=</m:t>
                      </m:r>
                      <m:r>
                        <a:rPr lang="en-US" altLang="zh-CN" sz="2000" i="1" dirty="0">
                          <a:latin typeface="Cambria Math" charset="0"/>
                          <a:ea typeface="Microsoft YaHei" panose="020B0503020204020204" pitchFamily="34" charset="-122"/>
                          <a:cs typeface="Microsoft YaHei" panose="020B0503020204020204" pitchFamily="34" charset="-122"/>
                        </a:rPr>
                        <m:t>[</m:t>
                      </m:r>
                      <m:r>
                        <a:rPr lang="en-US" altLang="zh-CN" sz="2000" b="0" i="1" dirty="0" smtClean="0">
                          <a:latin typeface="Cambria Math" charset="0"/>
                          <a:ea typeface="Microsoft YaHei" panose="020B0503020204020204" pitchFamily="34" charset="-122"/>
                          <a:cs typeface="Microsoft YaHei" panose="020B0503020204020204" pitchFamily="34" charset="-122"/>
                        </a:rPr>
                        <m:t>𝑢</m:t>
                      </m:r>
                      <m:r>
                        <a:rPr lang="en-US" altLang="zh-CN" sz="2000" i="1" baseline="-25000" dirty="0">
                          <a:latin typeface="Cambria Math" charset="0"/>
                          <a:ea typeface="Microsoft YaHei" panose="020B0503020204020204" pitchFamily="34" charset="-122"/>
                          <a:cs typeface="Microsoft YaHei" panose="020B0503020204020204" pitchFamily="34" charset="-122"/>
                        </a:rPr>
                        <m:t>1</m:t>
                      </m:r>
                      <m:r>
                        <a:rPr lang="en-US" altLang="zh-CN" sz="2000" i="1" dirty="0">
                          <a:latin typeface="Cambria Math" charset="0"/>
                          <a:ea typeface="Microsoft YaHei" panose="020B0503020204020204" pitchFamily="34" charset="-122"/>
                          <a:cs typeface="Microsoft YaHei" panose="020B0503020204020204" pitchFamily="34" charset="-122"/>
                        </a:rPr>
                        <m:t> </m:t>
                      </m:r>
                      <m:r>
                        <a:rPr lang="en-US" altLang="zh-CN" sz="2000" b="0" i="1" dirty="0" smtClean="0">
                          <a:latin typeface="Cambria Math" charset="0"/>
                          <a:ea typeface="Microsoft YaHei" panose="020B0503020204020204" pitchFamily="34" charset="-122"/>
                          <a:cs typeface="Microsoft YaHei" panose="020B0503020204020204" pitchFamily="34" charset="-122"/>
                        </a:rPr>
                        <m:t>𝑢</m:t>
                      </m:r>
                      <m:r>
                        <a:rPr lang="en-US" altLang="zh-CN" sz="2000" i="1" baseline="-25000" dirty="0">
                          <a:latin typeface="Cambria Math" charset="0"/>
                          <a:ea typeface="Microsoft YaHei" panose="020B0503020204020204" pitchFamily="34" charset="-122"/>
                          <a:cs typeface="Microsoft YaHei" panose="020B0503020204020204" pitchFamily="34" charset="-122"/>
                        </a:rPr>
                        <m:t>2</m:t>
                      </m:r>
                      <m:r>
                        <a:rPr lang="en-US" altLang="zh-CN" sz="2000" i="1" dirty="0">
                          <a:latin typeface="Cambria Math" charset="0"/>
                          <a:ea typeface="Microsoft YaHei" panose="020B0503020204020204" pitchFamily="34" charset="-122"/>
                          <a:cs typeface="Microsoft YaHei" panose="020B0503020204020204" pitchFamily="34" charset="-122"/>
                        </a:rPr>
                        <m:t> </m:t>
                      </m:r>
                      <m:r>
                        <a:rPr lang="en-US" altLang="zh-CN" sz="2000" b="0" i="1" dirty="0" smtClean="0">
                          <a:latin typeface="Cambria Math" charset="0"/>
                          <a:ea typeface="Microsoft YaHei" panose="020B0503020204020204" pitchFamily="34" charset="-122"/>
                          <a:cs typeface="Microsoft YaHei" panose="020B0503020204020204" pitchFamily="34" charset="-122"/>
                        </a:rPr>
                        <m:t>𝑢</m:t>
                      </m:r>
                      <m:r>
                        <a:rPr lang="en-US" altLang="zh-CN" sz="2000" i="1" baseline="-25000" dirty="0">
                          <a:latin typeface="Cambria Math" charset="0"/>
                          <a:ea typeface="Microsoft YaHei" panose="020B0503020204020204" pitchFamily="34" charset="-122"/>
                          <a:cs typeface="Microsoft YaHei" panose="020B0503020204020204" pitchFamily="34" charset="-122"/>
                        </a:rPr>
                        <m:t>3</m:t>
                      </m:r>
                      <m:r>
                        <a:rPr lang="en-US" altLang="zh-CN" sz="2400" i="1" dirty="0">
                          <a:latin typeface="Cambria Math" charset="0"/>
                          <a:ea typeface="Microsoft YaHei" panose="020B0503020204020204" pitchFamily="34" charset="-122"/>
                          <a:cs typeface="Microsoft YaHei" panose="020B0503020204020204" pitchFamily="34" charset="-122"/>
                        </a:rPr>
                        <m:t>] </m:t>
                      </m:r>
                    </m:oMath>
                  </m:oMathPara>
                </a14:m>
                <a:endParaRPr lang="en-US" altLang="zh-CN" sz="3200" baseline="30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10" name="Rectangle 9"/>
              <p:cNvSpPr>
                <a:spLocks noRot="1" noChangeAspect="1" noMove="1" noResize="1" noEditPoints="1" noAdjustHandles="1" noChangeArrowheads="1" noChangeShapeType="1" noTextEdit="1"/>
              </p:cNvSpPr>
              <p:nvPr/>
            </p:nvSpPr>
            <p:spPr>
              <a:xfrm>
                <a:off x="4734558" y="6019723"/>
                <a:ext cx="1869230" cy="416524"/>
              </a:xfrm>
              <a:prstGeom prst="rect">
                <a:avLst/>
              </a:prstGeom>
              <a:blipFill rotWithShape="1">
                <a:blip r:embed="rId6"/>
                <a:stretch>
                  <a:fillRect l="-34" t="-13397" r="-12988" b="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769825" y="5435646"/>
                <a:ext cx="1825948" cy="416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charset="0"/>
                          <a:ea typeface="Microsoft YaHei" panose="020B0503020204020204" pitchFamily="34" charset="-122"/>
                          <a:cs typeface="Microsoft YaHei" panose="020B0503020204020204" pitchFamily="34" charset="-122"/>
                        </a:rPr>
                        <m:t>𝑉</m:t>
                      </m:r>
                      <m:r>
                        <a:rPr lang="en-US" altLang="zh-CN" sz="2000" b="1" i="1" dirty="0">
                          <a:latin typeface="Cambria Math" charset="0"/>
                          <a:ea typeface="Microsoft YaHei" panose="020B0503020204020204" pitchFamily="34" charset="-122"/>
                          <a:cs typeface="Microsoft YaHei" panose="020B0503020204020204" pitchFamily="34" charset="-122"/>
                        </a:rPr>
                        <m:t>=</m:t>
                      </m:r>
                      <m:r>
                        <a:rPr lang="en-US" altLang="zh-CN" sz="2000" i="1" dirty="0">
                          <a:latin typeface="Cambria Math" charset="0"/>
                          <a:ea typeface="Microsoft YaHei" panose="020B0503020204020204" pitchFamily="34" charset="-122"/>
                          <a:cs typeface="Microsoft YaHei" panose="020B0503020204020204" pitchFamily="34" charset="-122"/>
                        </a:rPr>
                        <m:t>[</m:t>
                      </m:r>
                      <m:r>
                        <a:rPr lang="en-US" altLang="zh-CN" sz="2000" i="1" dirty="0">
                          <a:latin typeface="Cambria Math" charset="0"/>
                          <a:ea typeface="Microsoft YaHei" panose="020B0503020204020204" pitchFamily="34" charset="-122"/>
                          <a:cs typeface="Microsoft YaHei" panose="020B0503020204020204" pitchFamily="34" charset="-122"/>
                        </a:rPr>
                        <m:t>𝑣</m:t>
                      </m:r>
                      <m:r>
                        <a:rPr lang="en-US" altLang="zh-CN" sz="2000" i="1" baseline="-25000" dirty="0">
                          <a:latin typeface="Cambria Math" charset="0"/>
                          <a:ea typeface="Microsoft YaHei" panose="020B0503020204020204" pitchFamily="34" charset="-122"/>
                          <a:cs typeface="Microsoft YaHei" panose="020B0503020204020204" pitchFamily="34" charset="-122"/>
                        </a:rPr>
                        <m:t>1</m:t>
                      </m:r>
                      <m:r>
                        <a:rPr lang="en-US" altLang="zh-CN" sz="2000" i="1" dirty="0">
                          <a:latin typeface="Cambria Math" charset="0"/>
                          <a:ea typeface="Microsoft YaHei" panose="020B0503020204020204" pitchFamily="34" charset="-122"/>
                          <a:cs typeface="Microsoft YaHei" panose="020B0503020204020204" pitchFamily="34" charset="-122"/>
                        </a:rPr>
                        <m:t> </m:t>
                      </m:r>
                      <m:r>
                        <a:rPr lang="en-US" altLang="zh-CN" sz="2000" i="1" dirty="0">
                          <a:latin typeface="Cambria Math" charset="0"/>
                          <a:ea typeface="Microsoft YaHei" panose="020B0503020204020204" pitchFamily="34" charset="-122"/>
                          <a:cs typeface="Microsoft YaHei" panose="020B0503020204020204" pitchFamily="34" charset="-122"/>
                        </a:rPr>
                        <m:t>𝑣</m:t>
                      </m:r>
                      <m:r>
                        <a:rPr lang="en-US" altLang="zh-CN" sz="2000" i="1" baseline="-25000" dirty="0">
                          <a:latin typeface="Cambria Math" charset="0"/>
                          <a:ea typeface="Microsoft YaHei" panose="020B0503020204020204" pitchFamily="34" charset="-122"/>
                          <a:cs typeface="Microsoft YaHei" panose="020B0503020204020204" pitchFamily="34" charset="-122"/>
                        </a:rPr>
                        <m:t>2</m:t>
                      </m:r>
                      <m:r>
                        <a:rPr lang="en-US" altLang="zh-CN" sz="2000" i="1" dirty="0">
                          <a:latin typeface="Cambria Math" charset="0"/>
                          <a:ea typeface="Microsoft YaHei" panose="020B0503020204020204" pitchFamily="34" charset="-122"/>
                          <a:cs typeface="Microsoft YaHei" panose="020B0503020204020204" pitchFamily="34" charset="-122"/>
                        </a:rPr>
                        <m:t> </m:t>
                      </m:r>
                      <m:r>
                        <a:rPr lang="en-US" altLang="zh-CN" sz="2000" i="1" dirty="0">
                          <a:latin typeface="Cambria Math" charset="0"/>
                          <a:ea typeface="Microsoft YaHei" panose="020B0503020204020204" pitchFamily="34" charset="-122"/>
                          <a:cs typeface="Microsoft YaHei" panose="020B0503020204020204" pitchFamily="34" charset="-122"/>
                        </a:rPr>
                        <m:t>𝑣</m:t>
                      </m:r>
                      <m:r>
                        <a:rPr lang="en-US" altLang="zh-CN" sz="2000" i="1" baseline="-25000" dirty="0">
                          <a:latin typeface="Cambria Math" charset="0"/>
                          <a:ea typeface="Microsoft YaHei" panose="020B0503020204020204" pitchFamily="34" charset="-122"/>
                          <a:cs typeface="Microsoft YaHei" panose="020B0503020204020204" pitchFamily="34" charset="-122"/>
                        </a:rPr>
                        <m:t>3</m:t>
                      </m:r>
                      <m:r>
                        <a:rPr lang="en-US" altLang="zh-CN" sz="2400" i="1" dirty="0">
                          <a:latin typeface="Cambria Math" charset="0"/>
                          <a:ea typeface="Microsoft YaHei" panose="020B0503020204020204" pitchFamily="34" charset="-122"/>
                          <a:cs typeface="Microsoft YaHei" panose="020B0503020204020204" pitchFamily="34" charset="-122"/>
                        </a:rPr>
                        <m:t>] </m:t>
                      </m:r>
                    </m:oMath>
                  </m:oMathPara>
                </a14:m>
                <a:endParaRPr lang="en-US" altLang="zh-CN" sz="3200" baseline="30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11" name="Rectangle 10"/>
              <p:cNvSpPr>
                <a:spLocks noRot="1" noChangeAspect="1" noMove="1" noResize="1" noEditPoints="1" noAdjustHandles="1" noChangeArrowheads="1" noChangeShapeType="1" noTextEdit="1"/>
              </p:cNvSpPr>
              <p:nvPr/>
            </p:nvSpPr>
            <p:spPr>
              <a:xfrm>
                <a:off x="4769825" y="5435646"/>
                <a:ext cx="1825948" cy="416524"/>
              </a:xfrm>
              <a:prstGeom prst="rect">
                <a:avLst/>
              </a:prstGeom>
              <a:blipFill rotWithShape="1">
                <a:blip r:embed="rId7"/>
                <a:stretch>
                  <a:fillRect l="-19" t="-13274" r="-16065" b="2"/>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dirty="0" smtClean="0">
                        <a:latin typeface="Cambria Math" charset="0"/>
                        <a:ea typeface="Microsoft YaHei" panose="020B0503020204020204" pitchFamily="34" charset="-122"/>
                        <a:cs typeface="Microsoft YaHei" panose="020B0503020204020204" pitchFamily="34" charset="-122"/>
                      </a:rPr>
                      <m:t>𝑢</m:t>
                    </m:r>
                    <m:r>
                      <a:rPr lang="en-US" altLang="zh-CN" i="1" baseline="-25000" dirty="0">
                        <a:latin typeface="Cambria Math" charset="0"/>
                        <a:ea typeface="Microsoft YaHei" panose="020B0503020204020204" pitchFamily="34" charset="-122"/>
                        <a:cs typeface="Microsoft YaHei" panose="020B0503020204020204" pitchFamily="34" charset="-122"/>
                      </a:rPr>
                      <m:t>1</m:t>
                    </m:r>
                    <m:r>
                      <a:rPr lang="zh-CN" altLang="en-US" i="1" baseline="-25000" dirty="0" smtClean="0">
                        <a:latin typeface="Cambria Math" charset="0"/>
                        <a:ea typeface="Microsoft YaHei" panose="020B0503020204020204" pitchFamily="34" charset="-122"/>
                        <a:cs typeface="Microsoft YaHei" panose="020B0503020204020204" pitchFamily="34" charset="-122"/>
                      </a:rPr>
                      <m:t>，</m:t>
                    </m:r>
                    <m:r>
                      <a:rPr lang="en-US" altLang="zh-CN" i="1" dirty="0">
                        <a:latin typeface="Cambria Math" charset="0"/>
                        <a:ea typeface="Microsoft YaHei" panose="020B0503020204020204" pitchFamily="34" charset="-122"/>
                        <a:cs typeface="Microsoft YaHei" panose="020B0503020204020204" pitchFamily="34" charset="-122"/>
                      </a:rPr>
                      <m:t>𝑢</m:t>
                    </m:r>
                    <m:r>
                      <a:rPr lang="en-US" altLang="zh-CN" i="1" baseline="-25000" dirty="0">
                        <a:latin typeface="Cambria Math" charset="0"/>
                        <a:ea typeface="Microsoft YaHei" panose="020B0503020204020204" pitchFamily="34" charset="-122"/>
                        <a:cs typeface="Microsoft YaHei" panose="020B0503020204020204" pitchFamily="34" charset="-122"/>
                      </a:rPr>
                      <m:t>2</m:t>
                    </m:r>
                    <m:r>
                      <a:rPr lang="zh-CN" altLang="en-US" i="1" baseline="-25000" dirty="0">
                        <a:latin typeface="Cambria Math" charset="0"/>
                        <a:ea typeface="Microsoft YaHei" panose="020B0503020204020204" pitchFamily="34" charset="-122"/>
                        <a:cs typeface="Microsoft YaHei" panose="020B0503020204020204" pitchFamily="34" charset="-122"/>
                      </a:rPr>
                      <m:t>，</m:t>
                    </m:r>
                    <m:r>
                      <a:rPr lang="en-US" altLang="zh-CN" i="1" dirty="0">
                        <a:latin typeface="Cambria Math" charset="0"/>
                        <a:ea typeface="Microsoft YaHei" panose="020B0503020204020204" pitchFamily="34" charset="-122"/>
                        <a:cs typeface="Microsoft YaHei" panose="020B0503020204020204" pitchFamily="34" charset="-122"/>
                      </a:rPr>
                      <m:t>𝑢</m:t>
                    </m:r>
                    <m:r>
                      <a:rPr lang="en-US" altLang="zh-CN" i="1" baseline="-25000" dirty="0">
                        <a:latin typeface="Cambria Math" charset="0"/>
                        <a:ea typeface="Microsoft YaHei" panose="020B0503020204020204" pitchFamily="34" charset="-122"/>
                        <a:cs typeface="Microsoft YaHei" panose="020B0503020204020204" pitchFamily="34" charset="-122"/>
                      </a:rPr>
                      <m:t>3</m:t>
                    </m:r>
                  </m:oMath>
                </a14:m>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中每个向量都可以用第一组表示出来</a:t>
                </a:r>
              </a:p>
              <a:p>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33</a:t>
            </a:fld>
            <a:endParaRPr lang="zh-CN" altLang="en-US" dirty="0"/>
          </a:p>
        </p:txBody>
      </p:sp>
      <p:pic>
        <p:nvPicPr>
          <p:cNvPr id="5" name="Picture 9" descr="AN04F24"/>
          <p:cNvPicPr>
            <a:picLocks noChangeAspect="1" noChangeArrowheads="1"/>
          </p:cNvPicPr>
          <p:nvPr/>
        </p:nvPicPr>
        <p:blipFill>
          <a:blip r:embed="rId3" cstate="print"/>
          <a:srcRect/>
          <a:stretch>
            <a:fillRect/>
          </a:stretch>
        </p:blipFill>
        <p:spPr bwMode="auto">
          <a:xfrm>
            <a:off x="5747711" y="1992483"/>
            <a:ext cx="2704986" cy="31897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 name="Text Box 4"/>
              <p:cNvSpPr txBox="1">
                <a:spLocks noChangeArrowheads="1"/>
              </p:cNvSpPr>
              <p:nvPr/>
            </p:nvSpPr>
            <p:spPr bwMode="auto">
              <a:xfrm>
                <a:off x="894080" y="1992630"/>
                <a:ext cx="5026660" cy="13855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panose="020B0503020204020204" pitchFamily="34" charset="-122"/>
                          <a:cs typeface="Microsoft YaHei" panose="020B0503020204020204" pitchFamily="34" charset="-122"/>
                        </a:rPr>
                        <m:t>𝑢</m:t>
                      </m:r>
                      <m:r>
                        <a:rPr lang="en-US" altLang="zh-CN" sz="2800" i="1" baseline="-25000" dirty="0">
                          <a:latin typeface="Cambria Math" charset="0"/>
                          <a:ea typeface="Microsoft YaHei" panose="020B0503020204020204" pitchFamily="34" charset="-122"/>
                          <a:cs typeface="Microsoft YaHei" panose="020B0503020204020204" pitchFamily="34" charset="-122"/>
                        </a:rPr>
                        <m:t>1 </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smtClean="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11</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1</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12</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2</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13</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3</m:t>
                      </m:r>
                    </m:oMath>
                  </m:oMathPara>
                </a14:m>
                <a:endParaRPr lang="en-US" altLang="zh-CN" sz="28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panose="020B0503020204020204" pitchFamily="34" charset="-122"/>
                          <a:cs typeface="Microsoft YaHei" panose="020B0503020204020204" pitchFamily="34" charset="-122"/>
                        </a:rPr>
                        <m:t>𝑢</m:t>
                      </m:r>
                      <m:r>
                        <a:rPr lang="en-US" altLang="zh-CN" sz="2800" i="1" baseline="-25000" dirty="0">
                          <a:latin typeface="Cambria Math" charset="0"/>
                          <a:ea typeface="Microsoft YaHei" panose="020B0503020204020204" pitchFamily="34" charset="-122"/>
                          <a:cs typeface="Microsoft YaHei" panose="020B0503020204020204" pitchFamily="34" charset="-122"/>
                        </a:rPr>
                        <m:t>2 </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21</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1</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22</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2</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23</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3</m:t>
                      </m:r>
                    </m:oMath>
                  </m:oMathPara>
                </a14:m>
                <a:endParaRPr lang="en-US" altLang="zh-CN" sz="2800" dirty="0">
                  <a:latin typeface="Microsoft YaHei" panose="020B0503020204020204" pitchFamily="34" charset="-122"/>
                  <a:ea typeface="Microsoft YaHei" panose="020B0503020204020204" pitchFamily="34" charset="-122"/>
                  <a:cs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panose="020B0503020204020204" pitchFamily="34" charset="-122"/>
                          <a:cs typeface="Microsoft YaHei" panose="020B0503020204020204" pitchFamily="34" charset="-122"/>
                        </a:rPr>
                        <m:t>𝑢</m:t>
                      </m:r>
                      <m:r>
                        <a:rPr lang="en-US" altLang="zh-CN" sz="2800" i="1" baseline="-25000" dirty="0">
                          <a:latin typeface="Cambria Math" charset="0"/>
                          <a:ea typeface="Microsoft YaHei" panose="020B0503020204020204" pitchFamily="34" charset="-122"/>
                          <a:cs typeface="Microsoft YaHei" panose="020B0503020204020204" pitchFamily="34" charset="-122"/>
                        </a:rPr>
                        <m:t>3 </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31</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1</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32</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2</m:t>
                      </m:r>
                      <m:r>
                        <a:rPr lang="en-US" altLang="zh-CN" sz="2800" i="1" dirty="0">
                          <a:latin typeface="Cambria Math" charset="0"/>
                          <a:ea typeface="Microsoft YaHei" panose="020B0503020204020204" pitchFamily="34" charset="-122"/>
                          <a:cs typeface="Microsoft YaHei" panose="020B0503020204020204" pitchFamily="34"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33</m:t>
                      </m:r>
                      <m:r>
                        <a:rPr lang="en-US" altLang="zh-CN" sz="2800" i="1" dirty="0">
                          <a:latin typeface="Cambria Math" charset="0"/>
                          <a:ea typeface="Microsoft YaHei" panose="020B0503020204020204" pitchFamily="34" charset="-122"/>
                          <a:cs typeface="Microsoft YaHei" panose="020B0503020204020204" pitchFamily="34" charset="-122"/>
                        </a:rPr>
                        <m:t>𝑣</m:t>
                      </m:r>
                      <m:r>
                        <a:rPr lang="en-US" altLang="zh-CN" sz="2800" i="1" baseline="-25000" dirty="0">
                          <a:latin typeface="Cambria Math" charset="0"/>
                          <a:ea typeface="Microsoft YaHei" panose="020B0503020204020204" pitchFamily="34" charset="-122"/>
                          <a:cs typeface="Microsoft YaHei" panose="020B0503020204020204" pitchFamily="34" charset="-122"/>
                        </a:rPr>
                        <m:t>3</m:t>
                      </m:r>
                    </m:oMath>
                  </m:oMathPara>
                </a14:m>
                <a:endParaRPr lang="en-US" altLang="zh-CN" sz="28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6" name="Text Box 4"/>
              <p:cNvSpPr txBox="1">
                <a:spLocks noRot="1" noChangeAspect="1" noMove="1" noResize="1" noEditPoints="1" noAdjustHandles="1" noChangeArrowheads="1" noChangeShapeType="1" noTextEdit="1"/>
              </p:cNvSpPr>
              <p:nvPr/>
            </p:nvSpPr>
            <p:spPr bwMode="auto">
              <a:xfrm>
                <a:off x="894080" y="1992630"/>
                <a:ext cx="5026660" cy="1385570"/>
              </a:xfrm>
              <a:prstGeom prst="rect">
                <a:avLst/>
              </a:prstGeom>
              <a:blipFill rotWithShape="1">
                <a:blip r:embed="rId4"/>
                <a:stretch>
                  <a:fillRect b="-917"/>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985520" y="3721735"/>
                <a:ext cx="5090795" cy="124142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panose="020B0503020204020204" pitchFamily="34" charset="-122"/>
                          <a:cs typeface="Microsoft YaHei" panose="020B0503020204020204" pitchFamily="34" charset="-122"/>
                        </a:rPr>
                        <m:t>𝑀</m:t>
                      </m:r>
                      <m:r>
                        <a:rPr lang="en-US" altLang="zh-CN" sz="2800" b="0" i="1" dirty="0" smtClean="0">
                          <a:latin typeface="Cambria Math" charset="0"/>
                          <a:ea typeface="Microsoft YaHei" panose="020B0503020204020204" pitchFamily="34" charset="-122"/>
                          <a:cs typeface="Microsoft YaHei" panose="020B0503020204020204" pitchFamily="34" charset="-122"/>
                        </a:rPr>
                        <m:t>=</m:t>
                      </m:r>
                      <m:d>
                        <m:dPr>
                          <m:begChr m:val="["/>
                          <m:endChr m:val="]"/>
                          <m:ctrlPr>
                            <a:rPr lang="pt-BR"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dPr>
                        <m:e>
                          <m:m>
                            <m:mPr>
                              <m:mcs>
                                <m:mc>
                                  <m:mcPr>
                                    <m:count m:val="3"/>
                                    <m:mcJc m:val="center"/>
                                  </m:mcPr>
                                </m:mc>
                              </m:mcs>
                              <m:ctrlPr>
                                <a:rPr lang="uk-UA" altLang="zh-CN" sz="2800" i="1" dirty="0">
                                  <a:latin typeface="Cambria Math" panose="02040503050406030204" pitchFamily="18" charset="0"/>
                                  <a:ea typeface="Microsoft YaHei" panose="020B0503020204020204" pitchFamily="34" charset="-122"/>
                                  <a:cs typeface="Microsoft YaHei" panose="020B0503020204020204" pitchFamily="34"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33</m:t>
                                </m:r>
                              </m:e>
                            </m:mr>
                          </m:m>
                        </m:e>
                      </m:d>
                    </m:oMath>
                  </m:oMathPara>
                </a14:m>
                <a:endParaRPr lang="en-US" altLang="zh-CN" sz="28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985520" y="3721735"/>
                <a:ext cx="5090795" cy="1241425"/>
              </a:xfrm>
              <a:prstGeom prst="rect">
                <a:avLst/>
              </a:prstGeom>
              <a:blipFill rotWithShape="1">
                <a:blip r:embed="rId5"/>
                <a:stretch>
                  <a:fillRect b="-1125"/>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495294" y="5562564"/>
                <a:ext cx="4655890"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sSup>
                        <m:sSupPr>
                          <m:ctrlPr>
                            <a:rPr lang="en-US" altLang="zh-CN" sz="2800" i="1" dirty="0" smtClean="0">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altLang="zh-CN" sz="2800" b="0" i="1" dirty="0" smtClean="0">
                              <a:latin typeface="Cambria Math" charset="0"/>
                              <a:ea typeface="Microsoft YaHei" panose="020B0503020204020204" pitchFamily="34" charset="-122"/>
                              <a:cs typeface="Microsoft YaHei" panose="020B0503020204020204" pitchFamily="34" charset="-122"/>
                            </a:rPr>
                            <m:t>𝑈</m:t>
                          </m:r>
                        </m:e>
                        <m:sup>
                          <m:r>
                            <a:rPr lang="en-US" altLang="zh-CN" sz="2800" i="1" dirty="0">
                              <a:latin typeface="Cambria Math" charset="0"/>
                              <a:ea typeface="Microsoft YaHei" panose="020B0503020204020204" pitchFamily="34" charset="-122"/>
                              <a:cs typeface="Microsoft YaHei" panose="020B0503020204020204" pitchFamily="34" charset="-122"/>
                            </a:rPr>
                            <m:t>𝑇</m:t>
                          </m:r>
                        </m:sup>
                      </m:sSup>
                      <m:r>
                        <a:rPr lang="en-US" altLang="zh-CN" sz="2800" b="0" i="1" dirty="0" smtClean="0">
                          <a:latin typeface="Cambria Math" charset="0"/>
                          <a:ea typeface="Microsoft YaHei" panose="020B0503020204020204" pitchFamily="34" charset="-122"/>
                          <a:cs typeface="Microsoft YaHei" panose="020B0503020204020204" pitchFamily="34" charset="-122"/>
                        </a:rPr>
                        <m:t>=</m:t>
                      </m:r>
                      <m:r>
                        <a:rPr lang="en-US" altLang="zh-CN" sz="2800" b="0" i="1" dirty="0" smtClean="0">
                          <a:latin typeface="Cambria Math" charset="0"/>
                          <a:ea typeface="Microsoft YaHei" panose="020B0503020204020204" pitchFamily="34" charset="-122"/>
                          <a:cs typeface="Microsoft YaHei" panose="020B0503020204020204" pitchFamily="34" charset="-122"/>
                        </a:rPr>
                        <m:t>𝑀</m:t>
                      </m:r>
                      <m:sSup>
                        <m:sSupPr>
                          <m:ctrlPr>
                            <a:rPr lang="en-US" altLang="zh-CN" sz="2800" i="1" dirty="0">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altLang="zh-CN" sz="2800" b="0" i="1" dirty="0" smtClean="0">
                              <a:latin typeface="Cambria Math" charset="0"/>
                              <a:ea typeface="Microsoft YaHei" panose="020B0503020204020204" pitchFamily="34" charset="-122"/>
                              <a:cs typeface="Microsoft YaHei" panose="020B0503020204020204" pitchFamily="34" charset="-122"/>
                            </a:rPr>
                            <m:t>𝑉</m:t>
                          </m:r>
                        </m:e>
                        <m:sup>
                          <m:r>
                            <a:rPr lang="en-US" altLang="zh-CN" sz="2800" i="1" dirty="0">
                              <a:latin typeface="Cambria Math" charset="0"/>
                              <a:ea typeface="Microsoft YaHei" panose="020B0503020204020204" pitchFamily="34" charset="-122"/>
                              <a:cs typeface="Microsoft YaHei" panose="020B0503020204020204" pitchFamily="34" charset="-122"/>
                            </a:rPr>
                            <m:t>𝑇</m:t>
                          </m:r>
                        </m:sup>
                      </m:sSup>
                    </m:oMath>
                  </m:oMathPara>
                </a14:m>
                <a:endParaRPr lang="en-US" altLang="zh-CN" sz="2800" b="1"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495294" y="5562564"/>
                <a:ext cx="4655890" cy="522194"/>
              </a:xfrm>
              <a:prstGeom prst="rect">
                <a:avLst/>
              </a:prstGeom>
              <a:blipFill rotWithShape="1">
                <a:blip r:embed="rId6"/>
                <a:stretch>
                  <a:fillRect l="-14" t="-115" r="1" b="-5193"/>
                </a:stretch>
              </a:blipFill>
              <a:ln w="12700">
                <a:noFill/>
                <a:miter lim="800000"/>
                <a:headEnd type="none" w="sm" len="sm"/>
                <a:tailEnd type="none" w="sm" len="sm"/>
              </a:ln>
            </p:spPr>
            <p:txBody>
              <a:bodyPr/>
              <a:lstStyle/>
              <a:p>
                <a:r>
                  <a:rPr lang="zh-CN" altLang="en-US">
                    <a:noFill/>
                  </a:rPr>
                  <a:t> </a:t>
                </a:r>
              </a:p>
            </p:txBody>
          </p:sp>
        </mc:Fallback>
      </mc:AlternateContent>
      <p:sp>
        <p:nvSpPr>
          <p:cNvPr id="10" name="TextBox 9"/>
          <p:cNvSpPr txBox="1"/>
          <p:nvPr/>
        </p:nvSpPr>
        <p:spPr>
          <a:xfrm>
            <a:off x="1091821" y="4135272"/>
            <a:ext cx="441146"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cs typeface="Microsoft YaHei" panose="020B0503020204020204" pitchFamily="34" charset="-122"/>
              </a:rPr>
              <a:t>记</a:t>
            </a:r>
            <a:endParaRPr lang="en-US" sz="2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1" name="Right Arrow 10"/>
          <p:cNvSpPr/>
          <p:nvPr/>
        </p:nvSpPr>
        <p:spPr>
          <a:xfrm>
            <a:off x="1350931"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3983398"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6379775" y="553466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panose="020B0503020204020204" pitchFamily="34" charset="-122"/>
                          <a:cs typeface="Microsoft YaHei" panose="020B0503020204020204" pitchFamily="34" charset="-122"/>
                        </a:rPr>
                        <m:t>𝒂</m:t>
                      </m:r>
                      <m:r>
                        <a:rPr lang="en-US" altLang="zh-CN" sz="2800" b="0" i="1" dirty="0" smtClean="0">
                          <a:latin typeface="Cambria Math" charset="0"/>
                          <a:ea typeface="Microsoft YaHei" panose="020B0503020204020204" pitchFamily="34" charset="-122"/>
                          <a:cs typeface="Microsoft YaHei" panose="020B0503020204020204" pitchFamily="34" charset="-122"/>
                        </a:rPr>
                        <m:t>=</m:t>
                      </m:r>
                      <m:sSup>
                        <m:sSupPr>
                          <m:ctrlPr>
                            <a:rPr lang="en-US"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altLang="zh-CN" sz="2800" b="0" i="1" dirty="0" smtClean="0">
                              <a:latin typeface="Cambria Math" charset="0"/>
                              <a:ea typeface="Microsoft YaHei" panose="020B0503020204020204" pitchFamily="34" charset="-122"/>
                              <a:cs typeface="Microsoft YaHei" panose="020B0503020204020204" pitchFamily="34" charset="-122"/>
                            </a:rPr>
                            <m:t>𝑀</m:t>
                          </m:r>
                        </m:e>
                        <m:sup>
                          <m:r>
                            <a:rPr lang="en-US" altLang="zh-CN" sz="2800" b="0" i="1" dirty="0" smtClean="0">
                              <a:latin typeface="Cambria Math" charset="0"/>
                              <a:ea typeface="Microsoft YaHei" panose="020B0503020204020204" pitchFamily="34" charset="-122"/>
                              <a:cs typeface="Microsoft YaHei" panose="020B0503020204020204" pitchFamily="34" charset="-122"/>
                            </a:rPr>
                            <m:t>𝑇</m:t>
                          </m:r>
                        </m:sup>
                      </m:sSup>
                      <m:r>
                        <a:rPr lang="en-US" altLang="zh-CN" sz="2800" b="1" i="1" dirty="0" smtClean="0">
                          <a:latin typeface="Cambria Math" charset="0"/>
                          <a:ea typeface="Microsoft YaHei" panose="020B0503020204020204" pitchFamily="34" charset="-122"/>
                          <a:cs typeface="Microsoft YaHei" panose="020B0503020204020204" pitchFamily="34" charset="-122"/>
                        </a:rPr>
                        <m:t>𝒃</m:t>
                      </m:r>
                    </m:oMath>
                  </m:oMathPara>
                </a14:m>
                <a:endParaRPr lang="en-US" altLang="zh-CN" sz="2800" b="1"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6379775" y="5534664"/>
                <a:ext cx="2728623" cy="522194"/>
              </a:xfrm>
              <a:prstGeom prst="rect">
                <a:avLst/>
              </a:prstGeom>
              <a:blipFill rotWithShape="1">
                <a:blip r:embed="rId7"/>
                <a:stretch>
                  <a:fillRect l="-21" t="-1" r="22" b="-5307"/>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3999031" y="5562564"/>
                <a:ext cx="2585612"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panose="020B0503020204020204" pitchFamily="34" charset="-122"/>
                          <a:cs typeface="Microsoft YaHei" panose="020B0503020204020204" pitchFamily="34" charset="-122"/>
                        </a:rPr>
                        <m:t>𝑈</m:t>
                      </m:r>
                      <m:r>
                        <a:rPr lang="en-US" altLang="zh-CN" sz="2800" b="0" i="1" dirty="0" smtClean="0">
                          <a:latin typeface="Cambria Math" charset="0"/>
                          <a:ea typeface="Microsoft YaHei" panose="020B0503020204020204" pitchFamily="34" charset="-122"/>
                          <a:cs typeface="Microsoft YaHei" panose="020B0503020204020204" pitchFamily="34" charset="-122"/>
                        </a:rPr>
                        <m:t>=</m:t>
                      </m:r>
                      <m:r>
                        <a:rPr lang="en-US" altLang="zh-CN" sz="2800" b="0" i="1" dirty="0" smtClean="0">
                          <a:latin typeface="Cambria Math" charset="0"/>
                          <a:ea typeface="Microsoft YaHei" panose="020B0503020204020204" pitchFamily="34" charset="-122"/>
                          <a:cs typeface="Microsoft YaHei" panose="020B0503020204020204" pitchFamily="34" charset="-122"/>
                        </a:rPr>
                        <m:t>𝑉</m:t>
                      </m:r>
                      <m:sSup>
                        <m:sSupPr>
                          <m:ctrlPr>
                            <a:rPr lang="en-US" altLang="zh-CN" sz="2800" i="1" dirty="0">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altLang="zh-CN" sz="2800" b="0" i="1" dirty="0" smtClean="0">
                              <a:latin typeface="Cambria Math" charset="0"/>
                              <a:ea typeface="Microsoft YaHei" panose="020B0503020204020204" pitchFamily="34" charset="-122"/>
                              <a:cs typeface="Microsoft YaHei" panose="020B0503020204020204" pitchFamily="34" charset="-122"/>
                            </a:rPr>
                            <m:t>𝑀</m:t>
                          </m:r>
                        </m:e>
                        <m:sup>
                          <m:r>
                            <a:rPr lang="en-US" altLang="zh-CN" sz="2800" i="1" dirty="0">
                              <a:latin typeface="Cambria Math" charset="0"/>
                              <a:ea typeface="Microsoft YaHei" panose="020B0503020204020204" pitchFamily="34" charset="-122"/>
                              <a:cs typeface="Microsoft YaHei" panose="020B0503020204020204" pitchFamily="34" charset="-122"/>
                            </a:rPr>
                            <m:t>𝑇</m:t>
                          </m:r>
                        </m:sup>
                      </m:sSup>
                    </m:oMath>
                  </m:oMathPara>
                </a14:m>
                <a:endParaRPr lang="en-US" altLang="zh-CN" sz="2800" b="1"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3999031" y="5562564"/>
                <a:ext cx="2585612" cy="522194"/>
              </a:xfrm>
              <a:prstGeom prst="rect">
                <a:avLst/>
              </a:prstGeom>
              <a:blipFill rotWithShape="1">
                <a:blip r:embed="rId8"/>
                <a:stretch>
                  <a:fillRect l="-17" t="-115" r="13" b="-5193"/>
                </a:stretch>
              </a:blipFill>
              <a:ln w="12700">
                <a:noFill/>
                <a:miter lim="800000"/>
                <a:headEnd type="none" w="sm" len="sm"/>
                <a:tailEnd type="none" w="sm" len="sm"/>
              </a:ln>
            </p:spPr>
            <p:txBody>
              <a:bodyPr/>
              <a:lstStyle/>
              <a:p>
                <a:r>
                  <a:rPr lang="zh-CN" altLang="en-US">
                    <a:noFill/>
                  </a:rPr>
                  <a:t> </a:t>
                </a:r>
              </a:p>
            </p:txBody>
          </p:sp>
        </mc:Fallback>
      </mc:AlternateContent>
      <p:sp>
        <p:nvSpPr>
          <p:cNvPr id="15" name="Right Arrow 14"/>
          <p:cNvSpPr/>
          <p:nvPr/>
        </p:nvSpPr>
        <p:spPr>
          <a:xfrm>
            <a:off x="6310628" y="562525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p:cNvSpPr/>
              <p:nvPr/>
            </p:nvSpPr>
            <p:spPr>
              <a:xfrm>
                <a:off x="4241699" y="6148138"/>
                <a:ext cx="16457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a:latin typeface="Cambria Math" charset="0"/>
                          <a:ea typeface="Microsoft YaHei" panose="020B0503020204020204" pitchFamily="34" charset="-122"/>
                          <a:cs typeface="Microsoft YaHei" panose="020B0503020204020204" pitchFamily="34" charset="-122"/>
                        </a:rPr>
                        <m:t>𝑉</m:t>
                      </m:r>
                      <m:r>
                        <a:rPr lang="en-US" altLang="zh-CN" sz="2800" b="1" i="1" dirty="0">
                          <a:latin typeface="Cambria Math" charset="0"/>
                          <a:ea typeface="Microsoft YaHei" panose="020B0503020204020204" pitchFamily="34" charset="-122"/>
                          <a:cs typeface="Microsoft YaHei" panose="020B0503020204020204" pitchFamily="34" charset="-122"/>
                        </a:rPr>
                        <m:t>𝒂</m:t>
                      </m:r>
                      <m:r>
                        <a:rPr lang="en-US" altLang="zh-CN" sz="2800" b="1" i="1" dirty="0" smtClean="0">
                          <a:latin typeface="Cambria Math" charset="0"/>
                          <a:ea typeface="Microsoft YaHei" panose="020B0503020204020204" pitchFamily="34" charset="-122"/>
                          <a:cs typeface="Microsoft YaHei" panose="020B0503020204020204" pitchFamily="34" charset="-122"/>
                        </a:rPr>
                        <m:t>=</m:t>
                      </m:r>
                      <m:r>
                        <a:rPr lang="en-US" altLang="zh-CN" sz="2800" b="0" i="1" dirty="0" smtClean="0">
                          <a:latin typeface="Cambria Math" charset="0"/>
                          <a:ea typeface="Microsoft YaHei" panose="020B0503020204020204" pitchFamily="34" charset="-122"/>
                          <a:cs typeface="Microsoft YaHei" panose="020B0503020204020204" pitchFamily="34" charset="-122"/>
                        </a:rPr>
                        <m:t>𝑈</m:t>
                      </m:r>
                      <m:r>
                        <a:rPr lang="en-US" altLang="zh-CN" sz="2800" b="1" i="1" dirty="0">
                          <a:latin typeface="Cambria Math" charset="0"/>
                          <a:ea typeface="Microsoft YaHei" panose="020B0503020204020204" pitchFamily="34" charset="-122"/>
                          <a:cs typeface="Microsoft YaHei" panose="020B0503020204020204" pitchFamily="34" charset="-122"/>
                        </a:rPr>
                        <m:t>𝒃</m:t>
                      </m:r>
                    </m:oMath>
                  </m:oMathPara>
                </a14:m>
                <a:endParaRPr lang="en-US" sz="2800" b="1" i="1" dirty="0"/>
              </a:p>
            </p:txBody>
          </p:sp>
        </mc:Choice>
        <mc:Fallback xmlns="">
          <p:sp>
            <p:nvSpPr>
              <p:cNvPr id="16" name="Rectangle 15"/>
              <p:cNvSpPr>
                <a:spLocks noRot="1" noChangeAspect="1" noMove="1" noResize="1" noEditPoints="1" noAdjustHandles="1" noChangeArrowheads="1" noChangeShapeType="1" noTextEdit="1"/>
              </p:cNvSpPr>
              <p:nvPr/>
            </p:nvSpPr>
            <p:spPr>
              <a:xfrm>
                <a:off x="4241699" y="6148138"/>
                <a:ext cx="1645772" cy="523220"/>
              </a:xfrm>
              <a:prstGeom prst="rect">
                <a:avLst/>
              </a:prstGeom>
              <a:blipFill rotWithShape="1">
                <a:blip r:embed="rId9"/>
                <a:stretch>
                  <a:fillRect l="-32" t="-13" r="-13905" b="9"/>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p:sp>
        <p:nvSpPr>
          <p:cNvPr id="3" name="Content Placeholder 2"/>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对同时表示点与向量的标架可进行类似的操作</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考虑同一空间中的两个标架</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a:t>
            </a:r>
          </a:p>
          <a:p>
            <a:endParaRPr lang="zh-CN" altLang="en-US"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34</a:t>
            </a:fld>
            <a:endParaRPr lang="zh-CN" altLang="en-US" dirty="0"/>
          </a:p>
        </p:txBody>
      </p:sp>
      <mc:AlternateContent xmlns:mc="http://schemas.openxmlformats.org/markup-compatibility/2006" xmlns:a14="http://schemas.microsoft.com/office/drawing/2010/main">
        <mc:Choice Requires="a14">
          <p:sp>
            <p:nvSpPr>
              <p:cNvPr id="5" name="Text Box 4"/>
              <p:cNvSpPr txBox="1">
                <a:spLocks noChangeArrowheads="1"/>
              </p:cNvSpPr>
              <p:nvPr/>
            </p:nvSpPr>
            <p:spPr bwMode="auto">
              <a:xfrm>
                <a:off x="1668995" y="5792470"/>
                <a:ext cx="2019079" cy="46166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d>
                        <m:dPr>
                          <m:ctrlPr>
                            <a:rPr lang="en-US" altLang="zh-CN" sz="2400" i="1" dirty="0" smtClean="0">
                              <a:latin typeface="Cambria Math" panose="02040503050406030204" pitchFamily="18" charset="0"/>
                              <a:ea typeface="Microsoft YaHei" panose="020B0503020204020204" pitchFamily="34" charset="-122"/>
                              <a:cs typeface="Microsoft YaHei" panose="020B0503020204020204" pitchFamily="34" charset="-122"/>
                            </a:rPr>
                          </m:ctrlPr>
                        </m:dPr>
                        <m:e>
                          <m:r>
                            <a:rPr lang="en-US" altLang="zh-CN" sz="2400" i="1" dirty="0" smtClean="0">
                              <a:latin typeface="Cambria Math" charset="0"/>
                              <a:ea typeface="Microsoft YaHei" panose="020B0503020204020204" pitchFamily="34" charset="-122"/>
                              <a:cs typeface="Microsoft YaHei" panose="020B0503020204020204" pitchFamily="34" charset="-122"/>
                            </a:rPr>
                            <m:t>𝑃</m:t>
                          </m:r>
                          <m:r>
                            <a:rPr lang="en-US" altLang="zh-CN" sz="2400" i="1" baseline="-25000" dirty="0" smtClean="0">
                              <a:latin typeface="Cambria Math" charset="0"/>
                              <a:ea typeface="Microsoft YaHei" panose="020B0503020204020204" pitchFamily="34" charset="-122"/>
                              <a:cs typeface="Microsoft YaHei" panose="020B0503020204020204" pitchFamily="34" charset="-122"/>
                            </a:rPr>
                            <m:t>0</m:t>
                          </m:r>
                          <m:r>
                            <a:rPr lang="en-US" altLang="zh-CN" sz="2400" i="1" dirty="0" smtClean="0">
                              <a:latin typeface="Cambria Math" charset="0"/>
                              <a:ea typeface="Microsoft YaHei" panose="020B0503020204020204" pitchFamily="34" charset="-122"/>
                              <a:cs typeface="Microsoft YaHei" panose="020B0503020204020204" pitchFamily="34" charset="-122"/>
                            </a:rPr>
                            <m:t>, </m:t>
                          </m:r>
                          <m:r>
                            <a:rPr lang="en-US" altLang="zh-CN" sz="2400" i="1" dirty="0" smtClean="0">
                              <a:latin typeface="Cambria Math" charset="0"/>
                              <a:ea typeface="Microsoft YaHei" panose="020B0503020204020204" pitchFamily="34" charset="-122"/>
                              <a:cs typeface="Microsoft YaHei" panose="020B0503020204020204" pitchFamily="34" charset="-122"/>
                            </a:rPr>
                            <m:t>𝑣</m:t>
                          </m:r>
                          <m:r>
                            <a:rPr lang="en-US" altLang="zh-CN" sz="2400" i="1" baseline="-25000" dirty="0" smtClean="0">
                              <a:latin typeface="Cambria Math" charset="0"/>
                              <a:ea typeface="Microsoft YaHei" panose="020B0503020204020204" pitchFamily="34" charset="-122"/>
                              <a:cs typeface="Microsoft YaHei" panose="020B0503020204020204" pitchFamily="34" charset="-122"/>
                            </a:rPr>
                            <m:t>1</m:t>
                          </m:r>
                          <m:r>
                            <a:rPr lang="en-US" altLang="zh-CN" sz="2400" i="1" dirty="0" smtClean="0">
                              <a:latin typeface="Cambria Math" charset="0"/>
                              <a:ea typeface="Microsoft YaHei" panose="020B0503020204020204" pitchFamily="34" charset="-122"/>
                              <a:cs typeface="Microsoft YaHei" panose="020B0503020204020204" pitchFamily="34" charset="-122"/>
                            </a:rPr>
                            <m:t>, </m:t>
                          </m:r>
                          <m:r>
                            <a:rPr lang="en-US" altLang="zh-CN" sz="2400" i="1" dirty="0" smtClean="0">
                              <a:latin typeface="Cambria Math" charset="0"/>
                              <a:ea typeface="Microsoft YaHei" panose="020B0503020204020204" pitchFamily="34" charset="-122"/>
                              <a:cs typeface="Microsoft YaHei" panose="020B0503020204020204" pitchFamily="34" charset="-122"/>
                            </a:rPr>
                            <m:t>𝑣</m:t>
                          </m:r>
                          <m:r>
                            <a:rPr lang="en-US" altLang="zh-CN" sz="2400" i="1" baseline="-25000" dirty="0" smtClean="0">
                              <a:latin typeface="Cambria Math" charset="0"/>
                              <a:ea typeface="Microsoft YaHei" panose="020B0503020204020204" pitchFamily="34" charset="-122"/>
                              <a:cs typeface="Microsoft YaHei" panose="020B0503020204020204" pitchFamily="34" charset="-122"/>
                            </a:rPr>
                            <m:t>2</m:t>
                          </m:r>
                          <m:r>
                            <a:rPr lang="en-US" altLang="zh-CN" sz="2400" i="1" dirty="0" smtClean="0">
                              <a:latin typeface="Cambria Math" charset="0"/>
                              <a:ea typeface="Microsoft YaHei" panose="020B0503020204020204" pitchFamily="34" charset="-122"/>
                              <a:cs typeface="Microsoft YaHei" panose="020B0503020204020204" pitchFamily="34" charset="-122"/>
                            </a:rPr>
                            <m:t>, </m:t>
                          </m:r>
                          <m:r>
                            <a:rPr lang="en-US" altLang="zh-CN" sz="2400" i="1" dirty="0" smtClean="0">
                              <a:latin typeface="Cambria Math" charset="0"/>
                              <a:ea typeface="Microsoft YaHei" panose="020B0503020204020204" pitchFamily="34" charset="-122"/>
                              <a:cs typeface="Microsoft YaHei" panose="020B0503020204020204" pitchFamily="34" charset="-122"/>
                            </a:rPr>
                            <m:t>𝑣</m:t>
                          </m:r>
                          <m:r>
                            <a:rPr lang="en-US" altLang="zh-CN" sz="2400" i="1" baseline="-25000" dirty="0" smtClean="0">
                              <a:latin typeface="Cambria Math" charset="0"/>
                              <a:ea typeface="Microsoft YaHei" panose="020B0503020204020204" pitchFamily="34" charset="-122"/>
                              <a:cs typeface="Microsoft YaHei" panose="020B0503020204020204" pitchFamily="34" charset="-122"/>
                            </a:rPr>
                            <m:t>3</m:t>
                          </m:r>
                        </m:e>
                      </m:d>
                    </m:oMath>
                  </m:oMathPara>
                </a14:m>
                <a:endPar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5" name="Text Box 4"/>
              <p:cNvSpPr txBox="1">
                <a:spLocks noRot="1" noChangeAspect="1" noMove="1" noResize="1" noEditPoints="1" noAdjustHandles="1" noChangeArrowheads="1" noChangeShapeType="1" noTextEdit="1"/>
              </p:cNvSpPr>
              <p:nvPr/>
            </p:nvSpPr>
            <p:spPr bwMode="auto">
              <a:xfrm>
                <a:off x="1668995" y="5792470"/>
                <a:ext cx="2019079" cy="461665"/>
              </a:xfrm>
              <a:prstGeom prst="rect">
                <a:avLst/>
              </a:prstGeom>
              <a:blipFill rotWithShape="1">
                <a:blip r:embed="rId2"/>
                <a:stretch>
                  <a:fillRect l="-12528" r="-12549" b="-2196"/>
                </a:stretch>
              </a:blipFill>
              <a:ln w="12700">
                <a:noFill/>
                <a:miter lim="800000"/>
                <a:headEnd type="none" w="sm" len="sm"/>
                <a:tailEnd type="none" w="sm" len="sm"/>
              </a:ln>
            </p:spPr>
            <p:txBody>
              <a:bodyPr/>
              <a:lstStyle/>
              <a:p>
                <a:r>
                  <a:rPr lang="zh-CN" altLang="en-US">
                    <a:noFill/>
                  </a:rPr>
                  <a:t> </a:t>
                </a:r>
              </a:p>
            </p:txBody>
          </p:sp>
        </mc:Fallback>
      </mc:AlternateContent>
      <p:sp>
        <p:nvSpPr>
          <p:cNvPr id="6" name="Line 5"/>
          <p:cNvSpPr>
            <a:spLocks noChangeShapeType="1"/>
          </p:cNvSpPr>
          <p:nvPr/>
        </p:nvSpPr>
        <p:spPr bwMode="auto">
          <a:xfrm>
            <a:off x="2468916" y="3558988"/>
            <a:ext cx="0" cy="990600"/>
          </a:xfrm>
          <a:prstGeom prst="line">
            <a:avLst/>
          </a:prstGeom>
          <a:noFill/>
          <a:ln w="12700">
            <a:solidFill>
              <a:schemeClr val="tx1"/>
            </a:solidFill>
            <a:round/>
            <a:headEnd type="triangle" w="med" len="med"/>
            <a:tailEnd type="none" w="sm" len="sm"/>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7" name="Line 6"/>
          <p:cNvSpPr>
            <a:spLocks noChangeShapeType="1"/>
          </p:cNvSpPr>
          <p:nvPr/>
        </p:nvSpPr>
        <p:spPr bwMode="auto">
          <a:xfrm>
            <a:off x="2468916" y="4549588"/>
            <a:ext cx="914400" cy="0"/>
          </a:xfrm>
          <a:prstGeom prst="line">
            <a:avLst/>
          </a:prstGeom>
          <a:noFill/>
          <a:ln w="12700">
            <a:solidFill>
              <a:schemeClr val="tx1"/>
            </a:solidFill>
            <a:round/>
            <a:headEnd type="none" w="sm" len="sm"/>
            <a:tailEnd type="triangle" w="med" len="med"/>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8" name="Line 7"/>
          <p:cNvSpPr>
            <a:spLocks noChangeShapeType="1"/>
          </p:cNvSpPr>
          <p:nvPr/>
        </p:nvSpPr>
        <p:spPr bwMode="auto">
          <a:xfrm flipH="1">
            <a:off x="1859316" y="4549588"/>
            <a:ext cx="609600" cy="609600"/>
          </a:xfrm>
          <a:prstGeom prst="line">
            <a:avLst/>
          </a:prstGeom>
          <a:noFill/>
          <a:ln w="12700">
            <a:solidFill>
              <a:schemeClr val="tx1"/>
            </a:solidFill>
            <a:round/>
            <a:headEnd type="none" w="sm" len="sm"/>
            <a:tailEnd type="triangle" w="med" len="med"/>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Text Box 8"/>
          <p:cNvSpPr txBox="1">
            <a:spLocks noChangeArrowheads="1"/>
          </p:cNvSpPr>
          <p:nvPr/>
        </p:nvSpPr>
        <p:spPr bwMode="auto">
          <a:xfrm>
            <a:off x="1895829" y="4047938"/>
            <a:ext cx="492443" cy="461665"/>
          </a:xfrm>
          <a:prstGeom prst="rect">
            <a:avLst/>
          </a:prstGeom>
          <a:noFill/>
          <a:ln w="12700">
            <a:noFill/>
            <a:miter lim="800000"/>
            <a:headEnd type="none" w="sm" len="sm"/>
            <a:tailEnd type="none" w="sm" len="sm"/>
          </a:ln>
        </p:spPr>
        <p:txBody>
          <a:bodyPr wrap="none" anchorCtr="1">
            <a:spAutoFit/>
          </a:bodyPr>
          <a:lstStyle/>
          <a:p>
            <a:r>
              <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rPr>
              <a:t>P</a:t>
            </a:r>
            <a:r>
              <a:rPr lang="en-US" altLang="zh-CN" sz="2400" baseline="-25000" dirty="0">
                <a:latin typeface="Microsoft YaHei" panose="020B0503020204020204" pitchFamily="34" charset="-122"/>
                <a:ea typeface="Microsoft YaHei" panose="020B0503020204020204" pitchFamily="34" charset="-122"/>
                <a:cs typeface="Microsoft YaHei" panose="020B0503020204020204" pitchFamily="34" charset="-122"/>
              </a:rPr>
              <a:t>0</a:t>
            </a:r>
          </a:p>
        </p:txBody>
      </p:sp>
      <p:sp>
        <p:nvSpPr>
          <p:cNvPr id="10" name="Text Box 9"/>
          <p:cNvSpPr txBox="1">
            <a:spLocks noChangeArrowheads="1"/>
          </p:cNvSpPr>
          <p:nvPr/>
        </p:nvSpPr>
        <p:spPr bwMode="auto">
          <a:xfrm>
            <a:off x="3278541" y="420033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v</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1</a:t>
            </a:r>
          </a:p>
        </p:txBody>
      </p:sp>
      <p:sp>
        <p:nvSpPr>
          <p:cNvPr id="11" name="Text Box 10"/>
          <p:cNvSpPr txBox="1">
            <a:spLocks noChangeArrowheads="1"/>
          </p:cNvSpPr>
          <p:nvPr/>
        </p:nvSpPr>
        <p:spPr bwMode="auto">
          <a:xfrm>
            <a:off x="2211741" y="305733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v</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2</a:t>
            </a:r>
          </a:p>
        </p:txBody>
      </p:sp>
      <p:sp>
        <p:nvSpPr>
          <p:cNvPr id="12" name="Text Box 11"/>
          <p:cNvSpPr txBox="1">
            <a:spLocks noChangeArrowheads="1"/>
          </p:cNvSpPr>
          <p:nvPr/>
        </p:nvSpPr>
        <p:spPr bwMode="auto">
          <a:xfrm>
            <a:off x="1325916" y="4854388"/>
            <a:ext cx="466794"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v</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3</a:t>
            </a:r>
          </a:p>
        </p:txBody>
      </p:sp>
      <p:sp>
        <p:nvSpPr>
          <p:cNvPr id="13" name="Line 12"/>
          <p:cNvSpPr>
            <a:spLocks noChangeShapeType="1"/>
          </p:cNvSpPr>
          <p:nvPr/>
        </p:nvSpPr>
        <p:spPr bwMode="auto">
          <a:xfrm flipV="1">
            <a:off x="5981744" y="3362138"/>
            <a:ext cx="685800" cy="8382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4" name="Line 13"/>
          <p:cNvSpPr>
            <a:spLocks noChangeShapeType="1"/>
          </p:cNvSpPr>
          <p:nvPr/>
        </p:nvSpPr>
        <p:spPr bwMode="auto">
          <a:xfrm flipH="1" flipV="1">
            <a:off x="5062249" y="3756106"/>
            <a:ext cx="914400" cy="4572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5" name="Line 14"/>
          <p:cNvSpPr>
            <a:spLocks noChangeShapeType="1"/>
          </p:cNvSpPr>
          <p:nvPr/>
        </p:nvSpPr>
        <p:spPr bwMode="auto">
          <a:xfrm>
            <a:off x="5981744" y="4200338"/>
            <a:ext cx="76200" cy="1143000"/>
          </a:xfrm>
          <a:prstGeom prst="line">
            <a:avLst/>
          </a:prstGeom>
          <a:noFill/>
          <a:ln w="12700">
            <a:solidFill>
              <a:schemeClr val="accent2"/>
            </a:solidFill>
            <a:round/>
            <a:headEnd type="none" w="sm" len="sm"/>
            <a:tailEnd type="triangle" w="med" len="med"/>
          </a:ln>
        </p:spPr>
        <p:txBody>
          <a:bodyPr anchor="ctr" anchorCtr="1"/>
          <a:lstStyle/>
          <a:p>
            <a:endParaRPr lang="zh-CN" altLang="en-US" sz="240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16" name="Text Box 15"/>
          <p:cNvSpPr txBox="1">
            <a:spLocks noChangeArrowheads="1"/>
          </p:cNvSpPr>
          <p:nvPr/>
        </p:nvSpPr>
        <p:spPr bwMode="auto">
          <a:xfrm>
            <a:off x="5421689" y="4103005"/>
            <a:ext cx="554960"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Q</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0</a:t>
            </a:r>
          </a:p>
        </p:txBody>
      </p:sp>
      <p:sp>
        <p:nvSpPr>
          <p:cNvPr id="17" name="Text Box 16"/>
          <p:cNvSpPr txBox="1">
            <a:spLocks noChangeArrowheads="1"/>
          </p:cNvSpPr>
          <p:nvPr/>
        </p:nvSpPr>
        <p:spPr bwMode="auto">
          <a:xfrm>
            <a:off x="5067344" y="3285938"/>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u</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1</a:t>
            </a:r>
          </a:p>
        </p:txBody>
      </p:sp>
      <p:sp>
        <p:nvSpPr>
          <p:cNvPr id="18" name="Text Box 17"/>
          <p:cNvSpPr txBox="1">
            <a:spLocks noChangeArrowheads="1"/>
          </p:cNvSpPr>
          <p:nvPr/>
        </p:nvSpPr>
        <p:spPr bwMode="auto">
          <a:xfrm>
            <a:off x="6704390" y="3076422"/>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u</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2</a:t>
            </a:r>
          </a:p>
        </p:txBody>
      </p:sp>
      <p:sp>
        <p:nvSpPr>
          <p:cNvPr id="19" name="Text Box 18"/>
          <p:cNvSpPr txBox="1">
            <a:spLocks noChangeArrowheads="1"/>
          </p:cNvSpPr>
          <p:nvPr/>
        </p:nvSpPr>
        <p:spPr bwMode="auto">
          <a:xfrm>
            <a:off x="6147881" y="5112505"/>
            <a:ext cx="494046" cy="461665"/>
          </a:xfrm>
          <a:prstGeom prst="rect">
            <a:avLst/>
          </a:prstGeom>
          <a:noFill/>
          <a:ln w="12700">
            <a:noFill/>
            <a:miter lim="800000"/>
            <a:headEnd type="none" w="sm" len="sm"/>
            <a:tailEnd type="none" w="sm" len="sm"/>
          </a:ln>
        </p:spPr>
        <p:txBody>
          <a:bodyPr wrap="none" anchorCtr="1">
            <a:spAutoFit/>
          </a:bodyPr>
          <a:lstStyle/>
          <a:p>
            <a:r>
              <a:rPr lang="en-US" altLang="zh-CN" sz="2400">
                <a:latin typeface="Microsoft YaHei" panose="020B0503020204020204" pitchFamily="34" charset="-122"/>
                <a:ea typeface="Microsoft YaHei" panose="020B0503020204020204" pitchFamily="34" charset="-122"/>
                <a:cs typeface="Microsoft YaHei" panose="020B0503020204020204" pitchFamily="34" charset="-122"/>
              </a:rPr>
              <a:t>u</a:t>
            </a:r>
            <a:r>
              <a:rPr lang="en-US" altLang="zh-CN" sz="2400" baseline="-25000">
                <a:latin typeface="Microsoft YaHei" panose="020B0503020204020204" pitchFamily="34" charset="-122"/>
                <a:ea typeface="Microsoft YaHei" panose="020B0503020204020204" pitchFamily="34" charset="-122"/>
                <a:cs typeface="Microsoft YaHei" panose="020B0503020204020204" pitchFamily="34" charset="-122"/>
              </a:rPr>
              <a:t>3</a:t>
            </a:r>
          </a:p>
        </p:txBody>
      </p:sp>
      <mc:AlternateContent xmlns:mc="http://schemas.openxmlformats.org/markup-compatibility/2006" xmlns:a14="http://schemas.microsoft.com/office/drawing/2010/main">
        <mc:Choice Requires="a14">
          <p:sp>
            <p:nvSpPr>
              <p:cNvPr id="20" name="Text Box 4"/>
              <p:cNvSpPr txBox="1">
                <a:spLocks noChangeArrowheads="1"/>
              </p:cNvSpPr>
              <p:nvPr/>
            </p:nvSpPr>
            <p:spPr bwMode="auto">
              <a:xfrm>
                <a:off x="5200062" y="5804676"/>
                <a:ext cx="2066591" cy="46166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Microsoft YaHei" panose="020B0503020204020204" pitchFamily="34" charset="-122"/>
                          <a:cs typeface="Microsoft YaHei" panose="020B0503020204020204" pitchFamily="34" charset="-122"/>
                        </a:rPr>
                        <m:t>𝑄</m:t>
                      </m:r>
                      <m:r>
                        <a:rPr lang="en-US" altLang="zh-CN" sz="2400" i="1" baseline="-25000" dirty="0">
                          <a:latin typeface="Cambria Math" charset="0"/>
                          <a:ea typeface="Microsoft YaHei" panose="020B0503020204020204" pitchFamily="34" charset="-122"/>
                          <a:cs typeface="Microsoft YaHei" panose="020B0503020204020204" pitchFamily="34" charset="-122"/>
                        </a:rPr>
                        <m:t>0</m:t>
                      </m:r>
                      <m:r>
                        <a:rPr lang="en-US" altLang="zh-CN" sz="2400" i="1" dirty="0">
                          <a:latin typeface="Cambria Math" charset="0"/>
                          <a:ea typeface="Microsoft YaHei" panose="020B0503020204020204" pitchFamily="34" charset="-122"/>
                          <a:cs typeface="Microsoft YaHei" panose="020B0503020204020204" pitchFamily="34" charset="-122"/>
                        </a:rPr>
                        <m:t>, </m:t>
                      </m:r>
                      <m:r>
                        <a:rPr lang="en-US" altLang="zh-CN" sz="2400" i="1" dirty="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1</m:t>
                      </m:r>
                      <m:r>
                        <a:rPr lang="en-US" altLang="zh-CN" sz="2400" i="1" dirty="0">
                          <a:latin typeface="Cambria Math" charset="0"/>
                          <a:ea typeface="Microsoft YaHei" panose="020B0503020204020204" pitchFamily="34" charset="-122"/>
                          <a:cs typeface="Microsoft YaHei" panose="020B0503020204020204" pitchFamily="34" charset="-122"/>
                        </a:rPr>
                        <m:t>, </m:t>
                      </m:r>
                      <m:r>
                        <a:rPr lang="en-US" altLang="zh-CN" sz="2400" i="1" dirty="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2</m:t>
                      </m:r>
                      <m:r>
                        <a:rPr lang="en-US" altLang="zh-CN" sz="2400" i="1" dirty="0">
                          <a:latin typeface="Cambria Math" charset="0"/>
                          <a:ea typeface="Microsoft YaHei" panose="020B0503020204020204" pitchFamily="34" charset="-122"/>
                          <a:cs typeface="Microsoft YaHei" panose="020B0503020204020204" pitchFamily="34" charset="-122"/>
                        </a:rPr>
                        <m:t>, </m:t>
                      </m:r>
                      <m:r>
                        <a:rPr lang="en-US" altLang="zh-CN" sz="2400" i="1" dirty="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3</m:t>
                      </m:r>
                      <m:r>
                        <a:rPr lang="en-US" altLang="zh-CN" sz="2400" i="1" dirty="0">
                          <a:latin typeface="Cambria Math" charset="0"/>
                          <a:ea typeface="Microsoft YaHei" panose="020B0503020204020204" pitchFamily="34" charset="-122"/>
                          <a:cs typeface="Microsoft YaHei" panose="020B0503020204020204" pitchFamily="34" charset="-122"/>
                        </a:rPr>
                        <m:t>)</m:t>
                      </m:r>
                    </m:oMath>
                  </m:oMathPara>
                </a14:m>
                <a:endPar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20" name="Text Box 4"/>
              <p:cNvSpPr txBox="1">
                <a:spLocks noRot="1" noChangeAspect="1" noMove="1" noResize="1" noEditPoints="1" noAdjustHandles="1" noChangeArrowheads="1" noChangeShapeType="1" noTextEdit="1"/>
              </p:cNvSpPr>
              <p:nvPr/>
            </p:nvSpPr>
            <p:spPr bwMode="auto">
              <a:xfrm>
                <a:off x="5200062" y="5804676"/>
                <a:ext cx="2066591" cy="461665"/>
              </a:xfrm>
              <a:prstGeom prst="rect">
                <a:avLst/>
              </a:prstGeom>
              <a:blipFill rotWithShape="1">
                <a:blip r:embed="rId3"/>
                <a:stretch>
                  <a:fillRect l="-11156" t="-31" r="-11168" b="-2166"/>
                </a:stretch>
              </a:blipFill>
              <a:ln w="12700">
                <a:noFill/>
                <a:miter lim="800000"/>
                <a:headEnd type="none" w="sm" len="sm"/>
                <a:tailEnd type="none" w="sm" len="sm"/>
              </a:ln>
            </p:spPr>
            <p:txBody>
              <a:bodyPr/>
              <a:lstStyle/>
              <a:p>
                <a:r>
                  <a:rPr lang="zh-CN"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p:sp>
        <p:nvSpPr>
          <p:cNvPr id="3" name="Content Placeholder 2"/>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把基的改变方法推广可有</a:t>
            </a: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a:buNone/>
            </a:pP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a:buNone/>
            </a:pP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pPr>
              <a:buNone/>
            </a:pPr>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由此定义了</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4×4</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35</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1610360" y="1954530"/>
                <a:ext cx="5134610"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1 </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11</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1</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12</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2</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13</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3</m:t>
                      </m:r>
                    </m:oMath>
                  </m:oMathPara>
                </a14:m>
                <a:endParaRPr lang="en-US" altLang="zh-CN" sz="24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2 </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21</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1</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22</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2</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23</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smtClean="0">
                          <a:latin typeface="Cambria Math" charset="0"/>
                          <a:ea typeface="Microsoft YaHei" panose="020B0503020204020204" pitchFamily="34" charset="-122"/>
                          <a:cs typeface="Microsoft YaHei" panose="020B0503020204020204" pitchFamily="34" charset="-122"/>
                        </a:rPr>
                        <m:t>3</m:t>
                      </m:r>
                    </m:oMath>
                  </m:oMathPara>
                </a14:m>
                <a:endParaRPr lang="en-US" altLang="zh-CN" sz="2400" dirty="0">
                  <a:latin typeface="Microsoft YaHei" panose="020B0503020204020204" pitchFamily="34" charset="-122"/>
                  <a:ea typeface="Microsoft YaHei" panose="020B0503020204020204" pitchFamily="34" charset="-122"/>
                  <a:cs typeface="Microsoft YaHei" panose="020B0503020204020204" pitchFamily="34"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panose="020B0503020204020204" pitchFamily="34" charset="-122"/>
                          <a:cs typeface="Microsoft YaHei" panose="020B0503020204020204" pitchFamily="34" charset="-122"/>
                        </a:rPr>
                        <m:t>𝑢</m:t>
                      </m:r>
                      <m:r>
                        <a:rPr lang="en-US" altLang="zh-CN" sz="2400" i="1" baseline="-25000" dirty="0">
                          <a:latin typeface="Cambria Math" charset="0"/>
                          <a:ea typeface="Microsoft YaHei" panose="020B0503020204020204" pitchFamily="34" charset="-122"/>
                          <a:cs typeface="Microsoft YaHei" panose="020B0503020204020204" pitchFamily="34" charset="-122"/>
                        </a:rPr>
                        <m:t>3 </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31</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1</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32</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2</m:t>
                      </m:r>
                      <m:r>
                        <a:rPr lang="en-US" altLang="zh-CN" sz="2400" i="1" dirty="0">
                          <a:latin typeface="Cambria Math" charset="0"/>
                          <a:ea typeface="Microsoft YaHei" panose="020B0503020204020204" pitchFamily="34" charset="-122"/>
                          <a:cs typeface="Microsoft YaHei" panose="020B0503020204020204" pitchFamily="34"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panose="020B0503020204020204" pitchFamily="34" charset="-122"/>
                          <a:cs typeface="Microsoft YaHei" panose="020B0503020204020204" pitchFamily="34" charset="-122"/>
                        </a:rPr>
                        <m:t>33</m:t>
                      </m:r>
                      <m:r>
                        <a:rPr lang="en-US" altLang="zh-CN" sz="2400" i="1" dirty="0">
                          <a:latin typeface="Cambria Math" charset="0"/>
                          <a:ea typeface="Microsoft YaHei" panose="020B0503020204020204" pitchFamily="34" charset="-122"/>
                          <a:cs typeface="Microsoft YaHei" panose="020B0503020204020204" pitchFamily="34" charset="-122"/>
                        </a:rPr>
                        <m:t>𝑣</m:t>
                      </m:r>
                      <m:r>
                        <a:rPr lang="en-US" altLang="zh-CN" sz="2400" i="1" baseline="-25000" dirty="0">
                          <a:latin typeface="Cambria Math" charset="0"/>
                          <a:ea typeface="Microsoft YaHei" panose="020B0503020204020204" pitchFamily="34" charset="-122"/>
                          <a:cs typeface="Microsoft YaHei" panose="020B0503020204020204" pitchFamily="34" charset="-122"/>
                        </a:rPr>
                        <m:t>3</m:t>
                      </m:r>
                    </m:oMath>
                  </m:oMathPara>
                </a14:m>
                <a:endParaRPr lang="en-US" altLang="zh-CN" sz="2400" i="1" baseline="-25000" dirty="0">
                  <a:latin typeface="Cambria Math" charset="0"/>
                  <a:ea typeface="Microsoft YaHei" panose="020B0503020204020204" pitchFamily="34" charset="-122"/>
                  <a:cs typeface="Microsoft YaHei" panose="020B0503020204020204" pitchFamily="34"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panose="020B0503020204020204" pitchFamily="34" charset="-122"/>
                          <a:cs typeface="Microsoft YaHei" panose="020B0503020204020204" pitchFamily="34"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endParaRPr>
              </a:p>
              <a:p>
                <a:pPr marL="228600" marR="0" lvl="0" indent="-360045" defTabSz="914400" rtl="0" eaLnBrk="1" fontAlgn="auto" latinLnBrk="0" hangingPunct="1">
                  <a:lnSpc>
                    <a:spcPct val="90000"/>
                  </a:lnSpc>
                  <a:spcBef>
                    <a:spcPts val="600"/>
                  </a:spcBef>
                  <a:spcAft>
                    <a:spcPts val="0"/>
                  </a:spcAft>
                  <a:buClr>
                    <a:srgbClr val="94003F"/>
                  </a:buClr>
                  <a:buSzPct val="70000"/>
                  <a:buFontTx/>
                  <a:buNone/>
                  <a:defRPr/>
                </a:pPr>
                <a:endParaRPr kumimoji="0" lang="en-US" altLang="zh-CN" sz="2400" b="0" i="0" u="none" strike="noStrike" kern="1200" cap="none" spc="0" normalizeH="0" baseline="-25000" noProof="0" dirty="0">
                  <a:ln>
                    <a:noFill/>
                  </a:ln>
                  <a:solidFill>
                    <a:schemeClr val="tx1"/>
                  </a:solidFill>
                  <a:effectLst/>
                  <a:uLnTx/>
                  <a:uFillTx/>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1610360" y="1954530"/>
                <a:ext cx="5134610" cy="1676400"/>
              </a:xfrm>
              <a:prstGeom prst="rect">
                <a:avLst/>
              </a:prstGeom>
              <a:blipFill rotWithShape="1">
                <a:blip r:embed="rId2"/>
                <a:stretch>
                  <a:fillRect b="-108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1770526" y="4627176"/>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panose="020B0503020204020204" pitchFamily="34" charset="-122"/>
                          <a:cs typeface="Microsoft YaHei" panose="020B0503020204020204" pitchFamily="34" charset="-122"/>
                        </a:rPr>
                        <m:t>𝑀</m:t>
                      </m:r>
                      <m:r>
                        <a:rPr lang="en-US" altLang="zh-CN" sz="2800" b="0" i="1" dirty="0" smtClean="0">
                          <a:latin typeface="Cambria Math" charset="0"/>
                          <a:ea typeface="Microsoft YaHei" panose="020B0503020204020204" pitchFamily="34" charset="-122"/>
                          <a:cs typeface="Microsoft YaHei" panose="020B0503020204020204" pitchFamily="34" charset="-122"/>
                        </a:rPr>
                        <m:t>=</m:t>
                      </m:r>
                      <m:d>
                        <m:dPr>
                          <m:begChr m:val="["/>
                          <m:endChr m:val="]"/>
                          <m:ctrlPr>
                            <a:rPr lang="pt-BR"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dPr>
                        <m:e>
                          <m:m>
                            <m:mPr>
                              <m:mcs>
                                <m:mc>
                                  <m:mcPr>
                                    <m:count m:val="2"/>
                                    <m:mcJc m:val="center"/>
                                  </m:mcPr>
                                </m:mc>
                              </m:mcs>
                              <m:ctrlPr>
                                <a:rPr lang="uk-UA"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mPr>
                            <m:mr>
                              <m:e>
                                <m:m>
                                  <m:mPr>
                                    <m:mcs>
                                      <m:mc>
                                        <m:mcPr>
                                          <m:count m:val="3"/>
                                          <m:mcJc m:val="center"/>
                                        </m:mcPr>
                                      </m:mc>
                                    </m:mcs>
                                    <m:ctrlPr>
                                      <a:rPr lang="uk-UA" altLang="zh-CN" sz="2800" i="1" dirty="0">
                                        <a:latin typeface="Cambria Math" panose="02040503050406030204" pitchFamily="18" charset="0"/>
                                        <a:ea typeface="Microsoft YaHei" panose="020B0503020204020204" pitchFamily="34" charset="-122"/>
                                        <a:cs typeface="Microsoft YaHei" panose="020B0503020204020204" pitchFamily="34"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mPr>
                                  <m:mr>
                                    <m:e>
                                      <m:r>
                                        <m:rPr>
                                          <m:brk m:alnAt="7"/>
                                        </m:rP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r>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r>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m:t>
                                      </m:r>
                                      <m:r>
                                        <a:rPr lang="en-US" altLang="zh-CN" sz="2800" i="1" baseline="-25000" dirty="0">
                                          <a:solidFill>
                                            <a:srgbClr val="0000FF"/>
                                          </a:solidFill>
                                          <a:latin typeface="Cambria Math" charset="0"/>
                                          <a:ea typeface="Microsoft YaHei" panose="020B0503020204020204" pitchFamily="34" charset="-122"/>
                                          <a:cs typeface="Microsoft YaHei" panose="020B0503020204020204" pitchFamily="34"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43</m:t>
                                      </m:r>
                                    </m:e>
                                  </m:mr>
                                </m:m>
                              </m:e>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1</m:t>
                                </m:r>
                              </m:e>
                            </m:mr>
                          </m:m>
                        </m:e>
                      </m:d>
                    </m:oMath>
                  </m:oMathPara>
                </a14:m>
                <a:endParaRPr lang="en-US" altLang="zh-CN" sz="28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1770526" y="4627176"/>
                <a:ext cx="4655890" cy="1606081"/>
              </a:xfrm>
              <a:prstGeom prst="rect">
                <a:avLst/>
              </a:prstGeom>
              <a:blipFill rotWithShape="1">
                <a:blip r:embed="rId3"/>
                <a:stretch>
                  <a:fillRect l="-3" t="-35" r="5" b="-3908"/>
                </a:stretch>
              </a:blipFill>
              <a:ln w="12700">
                <a:noFill/>
                <a:miter lim="800000"/>
                <a:headEnd type="none" w="sm" len="sm"/>
                <a:tailEnd type="none" w="sm" len="sm"/>
              </a:ln>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标架的变换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两个标架中任意点和向量具有同样形式的表示</a:t>
                </a: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在第一个标架中：</a:t>
                </a:r>
                <a:r>
                  <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 </a:t>
                </a:r>
                <a14:m>
                  <m:oMath xmlns:m="http://schemas.openxmlformats.org/officeDocument/2006/math">
                    <m:r>
                      <a:rPr lang="en-US" altLang="zh-CN" b="1" i="1" dirty="0" smtClean="0">
                        <a:latin typeface="Cambria Math" charset="0"/>
                        <a:ea typeface="Microsoft YaHei" panose="020B0503020204020204" pitchFamily="34" charset="-122"/>
                        <a:cs typeface="Microsoft YaHei" panose="020B0503020204020204" pitchFamily="34" charset="-122"/>
                      </a:rPr>
                      <m:t>𝒂</m:t>
                    </m:r>
                    <m:r>
                      <a:rPr lang="en-US" altLang="zh-CN" i="1" dirty="0">
                        <a:latin typeface="Cambria Math" charset="0"/>
                        <a:ea typeface="Microsoft YaHei" panose="020B0503020204020204" pitchFamily="34" charset="-122"/>
                        <a:cs typeface="Microsoft YaHei" panose="020B0503020204020204" pitchFamily="34" charset="-122"/>
                      </a:rPr>
                      <m:t>=[</m:t>
                    </m:r>
                    <m:r>
                      <a:rPr lang="en-US" altLang="zh-CN" i="1" dirty="0">
                        <a:latin typeface="Cambria Math" charset="0"/>
                        <a:ea typeface="Microsoft YaHei" panose="020B0503020204020204" pitchFamily="34" charset="-122"/>
                        <a:cs typeface="Microsoft YaHei" panose="020B0503020204020204" pitchFamily="34" charset="-122"/>
                      </a:rPr>
                      <m:t>𝑎</m:t>
                    </m:r>
                    <m:r>
                      <a:rPr lang="en-US" altLang="zh-CN" i="1" baseline="-25000" dirty="0">
                        <a:latin typeface="Cambria Math" charset="0"/>
                        <a:ea typeface="Microsoft YaHei" panose="020B0503020204020204" pitchFamily="34" charset="-122"/>
                        <a:cs typeface="Microsoft YaHei" panose="020B0503020204020204" pitchFamily="34" charset="-122"/>
                      </a:rPr>
                      <m:t>1</m:t>
                    </m:r>
                    <m:r>
                      <a:rPr lang="en-US" altLang="zh-CN" i="1"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𝑎</m:t>
                    </m:r>
                    <m:r>
                      <a:rPr lang="en-US" altLang="zh-CN" i="1" baseline="-25000" dirty="0">
                        <a:latin typeface="Cambria Math" charset="0"/>
                        <a:ea typeface="Microsoft YaHei" panose="020B0503020204020204" pitchFamily="34" charset="-122"/>
                        <a:cs typeface="Microsoft YaHei" panose="020B0503020204020204" pitchFamily="34" charset="-122"/>
                      </a:rPr>
                      <m:t>2</m:t>
                    </m:r>
                    <m:r>
                      <a:rPr lang="en-US" altLang="zh-CN" i="1"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𝑎</m:t>
                    </m:r>
                    <m:r>
                      <a:rPr lang="en-US" altLang="zh-CN" i="1" baseline="-25000" dirty="0">
                        <a:latin typeface="Cambria Math" charset="0"/>
                        <a:ea typeface="Microsoft YaHei" panose="020B0503020204020204" pitchFamily="34" charset="-122"/>
                        <a:cs typeface="Microsoft YaHei" panose="020B0503020204020204" pitchFamily="34" charset="-122"/>
                      </a:rPr>
                      <m:t>3 </m:t>
                    </m:r>
                    <m:r>
                      <a:rPr lang="en-US" altLang="zh-CN" i="1" dirty="0">
                        <a:latin typeface="Cambria Math" charset="0"/>
                        <a:ea typeface="Microsoft YaHei" panose="020B0503020204020204" pitchFamily="34" charset="-122"/>
                        <a:cs typeface="Microsoft YaHei" panose="020B0503020204020204" pitchFamily="34" charset="-122"/>
                      </a:rPr>
                      <m:t>𝑎</m:t>
                    </m:r>
                    <m:r>
                      <a:rPr lang="en-US" altLang="zh-CN" i="1" baseline="-25000" dirty="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 </m:t>
                    </m:r>
                  </m:oMath>
                </a14:m>
                <a:endParaRPr lang="en-US" altLang="zh-CN" b="1" i="1"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在第二个标架中：</a:t>
                </a:r>
                <a:r>
                  <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rPr>
                  <a:t> </a:t>
                </a:r>
                <a14:m>
                  <m:oMath xmlns:m="http://schemas.openxmlformats.org/officeDocument/2006/math">
                    <m:r>
                      <a:rPr lang="en-US" altLang="zh-CN" b="1" i="1" dirty="0" smtClean="0">
                        <a:latin typeface="Cambria Math" charset="0"/>
                        <a:ea typeface="Microsoft YaHei" panose="020B0503020204020204" pitchFamily="34" charset="-122"/>
                        <a:cs typeface="Microsoft YaHei" panose="020B0503020204020204" pitchFamily="34" charset="-122"/>
                      </a:rPr>
                      <m:t>𝒃</m:t>
                    </m:r>
                    <m:r>
                      <a:rPr lang="en-US" altLang="zh-CN" i="1" dirty="0">
                        <a:latin typeface="Cambria Math" charset="0"/>
                        <a:ea typeface="Microsoft YaHei" panose="020B0503020204020204" pitchFamily="34" charset="-122"/>
                        <a:cs typeface="Microsoft YaHei" panose="020B0503020204020204" pitchFamily="34" charset="-122"/>
                      </a:rPr>
                      <m:t>=[</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1</m:t>
                    </m:r>
                    <m:r>
                      <a:rPr lang="en-US" altLang="zh-CN" i="1"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2</m:t>
                    </m:r>
                    <m:r>
                      <a:rPr lang="en-US" altLang="zh-CN" i="1"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3 </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 </m:t>
                    </m:r>
                  </m:oMath>
                </a14:m>
                <a:endParaRPr lang="en-US" altLang="zh-CN" b="1" i="1"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表示的是点时，</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 </a:t>
                </a:r>
                <a14:m>
                  <m:oMath xmlns:m="http://schemas.openxmlformats.org/officeDocument/2006/math">
                    <m:r>
                      <a:rPr lang="en-US" altLang="zh-CN" i="1" dirty="0" smtClean="0">
                        <a:latin typeface="Cambria Math" charset="0"/>
                        <a:ea typeface="Microsoft YaHei" panose="020B0503020204020204" pitchFamily="34" charset="-122"/>
                        <a:cs typeface="Microsoft YaHei" panose="020B0503020204020204" pitchFamily="34" charset="-122"/>
                      </a:rPr>
                      <m:t>𝑎</m:t>
                    </m:r>
                    <m:r>
                      <a:rPr lang="en-US" altLang="zh-CN" i="1" baseline="-25000" dirty="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m:t>
                    </m:r>
                    <m:r>
                      <a:rPr lang="en-US" altLang="zh-CN" i="1" baseline="-25000"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 1</m:t>
                    </m:r>
                  </m:oMath>
                </a14:m>
                <a:endParaRPr lang="en-US" altLang="zh-CN" b="1" dirty="0">
                  <a:latin typeface="Microsoft YaHei" panose="020B0503020204020204" pitchFamily="34" charset="-122"/>
                  <a:ea typeface="Microsoft YaHei" panose="020B0503020204020204" pitchFamily="34" charset="-122"/>
                  <a:cs typeface="Microsoft YaHei" panose="020B0503020204020204" pitchFamily="34" charset="-122"/>
                </a:endParaRPr>
              </a:p>
              <a:p>
                <a:pPr lvl="1"/>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表示的是向量时，</a:t>
                </a:r>
                <a14:m>
                  <m:oMath xmlns:m="http://schemas.openxmlformats.org/officeDocument/2006/math">
                    <m:r>
                      <a:rPr lang="en-US" altLang="zh-CN" i="1" dirty="0" smtClean="0">
                        <a:latin typeface="Cambria Math" charset="0"/>
                        <a:ea typeface="Microsoft YaHei" panose="020B0503020204020204" pitchFamily="34" charset="-122"/>
                        <a:cs typeface="Microsoft YaHei" panose="020B0503020204020204" pitchFamily="34" charset="-122"/>
                      </a:rPr>
                      <m:t>𝑎</m:t>
                    </m:r>
                    <m:r>
                      <a:rPr lang="en-US" altLang="zh-CN" i="1" baseline="-25000" dirty="0" smtClean="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m:t>
                    </m:r>
                    <m:r>
                      <a:rPr lang="en-US" altLang="zh-CN" i="1" baseline="-25000" dirty="0">
                        <a:latin typeface="Cambria Math" charset="0"/>
                        <a:ea typeface="Microsoft YaHei" panose="020B0503020204020204" pitchFamily="34" charset="-122"/>
                        <a:cs typeface="Microsoft YaHei" panose="020B0503020204020204" pitchFamily="34" charset="-122"/>
                      </a:rPr>
                      <m:t> </m:t>
                    </m:r>
                    <m:r>
                      <a:rPr lang="en-US" altLang="zh-CN" i="1" dirty="0">
                        <a:latin typeface="Cambria Math" charset="0"/>
                        <a:ea typeface="Microsoft YaHei" panose="020B0503020204020204" pitchFamily="34" charset="-122"/>
                        <a:cs typeface="Microsoft YaHei" panose="020B0503020204020204" pitchFamily="34" charset="-122"/>
                      </a:rPr>
                      <m:t>𝑏</m:t>
                    </m:r>
                    <m:r>
                      <a:rPr lang="en-US" altLang="zh-CN" i="1" baseline="-25000" dirty="0">
                        <a:latin typeface="Cambria Math" charset="0"/>
                        <a:ea typeface="Microsoft YaHei" panose="020B0503020204020204" pitchFamily="34" charset="-122"/>
                        <a:cs typeface="Microsoft YaHei" panose="020B0503020204020204" pitchFamily="34" charset="-122"/>
                      </a:rPr>
                      <m:t>4 </m:t>
                    </m:r>
                    <m:r>
                      <a:rPr lang="en-US" altLang="zh-CN" i="1" dirty="0">
                        <a:latin typeface="Cambria Math" charset="0"/>
                        <a:ea typeface="Microsoft YaHei" panose="020B0503020204020204" pitchFamily="34" charset="-122"/>
                        <a:cs typeface="Microsoft YaHei" panose="020B0503020204020204" pitchFamily="34" charset="-122"/>
                      </a:rPr>
                      <m:t>= 0</m:t>
                    </m:r>
                  </m:oMath>
                </a14:m>
                <a:endParaRPr lang="en-US" altLang="zh-CN" dirty="0">
                  <a:latin typeface="Microsoft YaHei" panose="020B0503020204020204" pitchFamily="34" charset="-122"/>
                  <a:ea typeface="Microsoft YaHei" panose="020B0503020204020204" pitchFamily="34" charset="-122"/>
                  <a:cs typeface="Microsoft YaHei" panose="020B0503020204020204" pitchFamily="34" charset="-122"/>
                </a:endParaRPr>
              </a:p>
              <a:p>
                <a:endParaRPr lang="en-US" altLang="zh-CN" i="1" dirty="0">
                  <a:latin typeface="Microsoft YaHei" panose="020B0503020204020204" pitchFamily="34" charset="-122"/>
                  <a:ea typeface="Microsoft YaHei" panose="020B0503020204020204" pitchFamily="34" charset="-122"/>
                  <a:cs typeface="Microsoft YaHei" panose="020B0503020204020204" pitchFamily="34" charset="-122"/>
                </a:endParaRPr>
              </a:p>
              <a:p>
                <a:r>
                  <a:rPr lang="zh-CN" altLang="en-US"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rPr>
                  <a:t>仿射变换：</a:t>
                </a:r>
                <a:r>
                  <a:rPr lang="en-US" altLang="zh-CN" dirty="0">
                    <a:latin typeface="Microsoft YaHei" panose="020B0503020204020204" pitchFamily="34" charset="-122"/>
                    <a:ea typeface="Microsoft YaHei" panose="020B0503020204020204" pitchFamily="34" charset="-122"/>
                    <a:cs typeface="Microsoft YaHei" panose="020B0503020204020204" pitchFamily="34" charset="-122"/>
                  </a:rPr>
                  <a:t>4×4</a:t>
                </a:r>
                <a:r>
                  <a:rPr lang="zh-CN" altLang="en-US" dirty="0">
                    <a:latin typeface="Microsoft YaHei" panose="020B0503020204020204" pitchFamily="34" charset="-122"/>
                    <a:ea typeface="Microsoft YaHei" panose="020B0503020204020204" pitchFamily="34" charset="-122"/>
                    <a:cs typeface="Microsoft YaHei" panose="020B0503020204020204" pitchFamily="34" charset="-122"/>
                  </a:rPr>
                  <a:t>阶矩阵</a:t>
                </a:r>
                <a14:m>
                  <m:oMath xmlns:m="http://schemas.openxmlformats.org/officeDocument/2006/math">
                    <m:r>
                      <a:rPr lang="en-US" altLang="zh-CN" i="1" dirty="0" smtClean="0">
                        <a:latin typeface="Cambria Math" charset="0"/>
                        <a:ea typeface="Microsoft YaHei" panose="020B0503020204020204" pitchFamily="34" charset="-122"/>
                        <a:cs typeface="Microsoft YaHei" panose="020B0503020204020204" pitchFamily="34" charset="-122"/>
                      </a:rPr>
                      <m:t>𝑀</m:t>
                    </m:r>
                  </m:oMath>
                </a14:m>
                <a:endParaRPr lang="zh-CN" altLang="en-US" dirty="0">
                  <a:solidFill>
                    <a:srgbClr val="FF0000"/>
                  </a:solidFill>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blipFill rotWithShape="1">
                <a:blip r:embed="rId2"/>
                <a:stretch>
                  <a:fillRect t="-420" b="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t>36</a:t>
            </a:fld>
            <a:endParaRPr lang="zh-CN" altLang="en-US" dirty="0"/>
          </a:p>
        </p:txBody>
      </p:sp>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786727" y="50163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panose="020B0503020204020204" pitchFamily="34" charset="-122"/>
                          <a:cs typeface="Microsoft YaHei" panose="020B0503020204020204" pitchFamily="34" charset="-122"/>
                        </a:rPr>
                        <m:t>𝒂</m:t>
                      </m:r>
                      <m:r>
                        <a:rPr lang="en-US" altLang="zh-CN" sz="2800" b="0" i="1" dirty="0" smtClean="0">
                          <a:latin typeface="Cambria Math" charset="0"/>
                          <a:ea typeface="Microsoft YaHei" panose="020B0503020204020204" pitchFamily="34" charset="-122"/>
                          <a:cs typeface="Microsoft YaHei" panose="020B0503020204020204" pitchFamily="34" charset="-122"/>
                        </a:rPr>
                        <m:t>=</m:t>
                      </m:r>
                      <m:sSup>
                        <m:sSupPr>
                          <m:ctrlPr>
                            <a:rPr lang="en-US"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sSupPr>
                        <m:e>
                          <m:r>
                            <a:rPr lang="en-US" altLang="zh-CN" sz="2800" b="0" i="1" dirty="0" smtClean="0">
                              <a:latin typeface="Cambria Math" charset="0"/>
                              <a:ea typeface="Microsoft YaHei" panose="020B0503020204020204" pitchFamily="34" charset="-122"/>
                              <a:cs typeface="Microsoft YaHei" panose="020B0503020204020204" pitchFamily="34" charset="-122"/>
                            </a:rPr>
                            <m:t>𝑀</m:t>
                          </m:r>
                        </m:e>
                        <m:sup>
                          <m:r>
                            <a:rPr lang="en-US" altLang="zh-CN" sz="2800" b="0" i="1" dirty="0" smtClean="0">
                              <a:latin typeface="Cambria Math" charset="0"/>
                              <a:ea typeface="Microsoft YaHei" panose="020B0503020204020204" pitchFamily="34" charset="-122"/>
                              <a:cs typeface="Microsoft YaHei" panose="020B0503020204020204" pitchFamily="34" charset="-122"/>
                            </a:rPr>
                            <m:t>𝑇</m:t>
                          </m:r>
                        </m:sup>
                      </m:sSup>
                      <m:r>
                        <a:rPr lang="en-US" altLang="zh-CN" sz="2800" b="1" i="1" dirty="0" smtClean="0">
                          <a:latin typeface="Cambria Math" charset="0"/>
                          <a:ea typeface="Microsoft YaHei" panose="020B0503020204020204" pitchFamily="34" charset="-122"/>
                          <a:cs typeface="Microsoft YaHei" panose="020B0503020204020204" pitchFamily="34" charset="-122"/>
                        </a:rPr>
                        <m:t>𝒃</m:t>
                      </m:r>
                    </m:oMath>
                  </m:oMathPara>
                </a14:m>
                <a:endParaRPr lang="en-US" altLang="zh-CN" sz="2800" b="1"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786727" y="5016384"/>
                <a:ext cx="2728623" cy="522194"/>
              </a:xfrm>
              <a:prstGeom prst="rect">
                <a:avLst/>
              </a:prstGeom>
              <a:blipFill rotWithShape="1">
                <a:blip r:embed="rId3"/>
                <a:stretch>
                  <a:fillRect l="-22" t="-99" b="-5208"/>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 Box 4"/>
              <p:cNvSpPr txBox="1">
                <a:spLocks noChangeArrowheads="1"/>
              </p:cNvSpPr>
              <p:nvPr/>
            </p:nvSpPr>
            <p:spPr bwMode="auto">
              <a:xfrm>
                <a:off x="574425" y="4474441"/>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panose="020B0503020204020204" pitchFamily="34" charset="-122"/>
                          <a:cs typeface="Microsoft YaHei" panose="020B0503020204020204" pitchFamily="34" charset="-122"/>
                        </a:rPr>
                        <m:t>𝑀</m:t>
                      </m:r>
                      <m:r>
                        <a:rPr lang="en-US" altLang="zh-CN" sz="2800" b="0" i="1" dirty="0" smtClean="0">
                          <a:latin typeface="Cambria Math" charset="0"/>
                          <a:ea typeface="Microsoft YaHei" panose="020B0503020204020204" pitchFamily="34" charset="-122"/>
                          <a:cs typeface="Microsoft YaHei" panose="020B0503020204020204" pitchFamily="34" charset="-122"/>
                        </a:rPr>
                        <m:t>=</m:t>
                      </m:r>
                      <m:d>
                        <m:dPr>
                          <m:begChr m:val="["/>
                          <m:endChr m:val="]"/>
                          <m:ctrlPr>
                            <a:rPr lang="pt-BR"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dPr>
                        <m:e>
                          <m:m>
                            <m:mPr>
                              <m:mcs>
                                <m:mc>
                                  <m:mcPr>
                                    <m:count m:val="2"/>
                                    <m:mcJc m:val="center"/>
                                  </m:mcPr>
                                </m:mc>
                              </m:mcs>
                              <m:ctrlPr>
                                <a:rPr lang="uk-UA"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mPr>
                            <m:mr>
                              <m:e>
                                <m:m>
                                  <m:mPr>
                                    <m:mcs>
                                      <m:mc>
                                        <m:mcPr>
                                          <m:count m:val="3"/>
                                          <m:mcJc m:val="center"/>
                                        </m:mcPr>
                                      </m:mc>
                                    </m:mcs>
                                    <m:ctrlPr>
                                      <a:rPr lang="uk-UA" altLang="zh-CN" sz="2800" i="1" dirty="0">
                                        <a:latin typeface="Cambria Math" panose="02040503050406030204" pitchFamily="18" charset="0"/>
                                        <a:ea typeface="Microsoft YaHei" panose="020B0503020204020204" pitchFamily="34" charset="-122"/>
                                        <a:cs typeface="Microsoft YaHei" panose="020B0503020204020204" pitchFamily="34"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panose="020B0503020204020204" pitchFamily="34" charset="-122"/>
                                          <a:cs typeface="Microsoft YaHei" panose="020B0503020204020204" pitchFamily="34"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panose="020B0503020204020204" pitchFamily="34" charset="-122"/>
                                        <a:cs typeface="Microsoft YaHei" panose="020B0503020204020204" pitchFamily="34" charset="-122"/>
                                      </a:rPr>
                                    </m:ctrlPr>
                                  </m:mPr>
                                  <m:mr>
                                    <m:e>
                                      <m:r>
                                        <m:rPr>
                                          <m:brk m:alnAt="7"/>
                                        </m:rP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r>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r>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panose="020B0503020204020204" pitchFamily="34" charset="-122"/>
                                        <a:cs typeface="Microsoft YaHei" panose="020B0503020204020204" pitchFamily="34"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m:t>
                                      </m:r>
                                      <m:r>
                                        <a:rPr lang="en-US" altLang="zh-CN" sz="2800" i="1" baseline="-25000" dirty="0">
                                          <a:solidFill>
                                            <a:srgbClr val="0000FF"/>
                                          </a:solidFill>
                                          <a:latin typeface="Cambria Math" charset="0"/>
                                          <a:ea typeface="Microsoft YaHei" panose="020B0503020204020204" pitchFamily="34" charset="-122"/>
                                          <a:cs typeface="Microsoft YaHei" panose="020B0503020204020204" pitchFamily="34"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panose="020B0503020204020204" pitchFamily="34" charset="-122"/>
                                          <a:cs typeface="Microsoft YaHei" panose="020B0503020204020204" pitchFamily="34" charset="-122"/>
                                        </a:rPr>
                                        <m:t>43</m:t>
                                      </m:r>
                                    </m:e>
                                  </m:mr>
                                </m:m>
                              </m:e>
                              <m:e>
                                <m:r>
                                  <a:rPr lang="en-US" altLang="zh-CN" sz="2800" b="0" i="1" dirty="0" smtClean="0">
                                    <a:solidFill>
                                      <a:srgbClr val="0000FF"/>
                                    </a:solidFill>
                                    <a:latin typeface="Cambria Math" charset="0"/>
                                    <a:ea typeface="Microsoft YaHei" panose="020B0503020204020204" pitchFamily="34" charset="-122"/>
                                    <a:cs typeface="Microsoft YaHei" panose="020B0503020204020204" pitchFamily="34" charset="-122"/>
                                  </a:rPr>
                                  <m:t>1</m:t>
                                </m:r>
                              </m:e>
                            </m:mr>
                          </m:m>
                        </m:e>
                      </m:d>
                    </m:oMath>
                  </m:oMathPara>
                </a14:m>
                <a:endParaRPr lang="en-US" altLang="zh-CN" sz="2800" baseline="-250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mc:Choice>
        <mc:Fallback xmlns="">
          <p:sp>
            <p:nvSpPr>
              <p:cNvPr id="9" name="Text Box 4"/>
              <p:cNvSpPr txBox="1">
                <a:spLocks noRot="1" noChangeAspect="1" noMove="1" noResize="1" noEditPoints="1" noAdjustHandles="1" noChangeArrowheads="1" noChangeShapeType="1" noTextEdit="1"/>
              </p:cNvSpPr>
              <p:nvPr/>
            </p:nvSpPr>
            <p:spPr bwMode="auto">
              <a:xfrm>
                <a:off x="574425" y="4474441"/>
                <a:ext cx="4655890" cy="1606081"/>
              </a:xfrm>
              <a:prstGeom prst="rect">
                <a:avLst/>
              </a:prstGeom>
              <a:blipFill rotWithShape="1">
                <a:blip r:embed="rId4"/>
                <a:stretch>
                  <a:fillRect l="-8" t="-14" r="10" b="-3929"/>
                </a:stretch>
              </a:blipFill>
              <a:ln w="12700">
                <a:noFill/>
                <a:miter lim="800000"/>
                <a:headEnd type="none" w="sm" len="sm"/>
                <a:tailEnd type="none" w="sm" len="sm"/>
              </a:ln>
            </p:spPr>
            <p:txBody>
              <a:bodyPr/>
              <a:lstStyle/>
              <a:p>
                <a:r>
                  <a:rPr lang="zh-CN" altLang="en-US">
                    <a:noFill/>
                  </a:rPr>
                  <a:t> </a:t>
                </a:r>
              </a:p>
            </p:txBody>
          </p:sp>
        </mc:Fallback>
      </mc:AlternateContent>
      <p:sp>
        <p:nvSpPr>
          <p:cNvPr id="10" name="Right Arrow 9"/>
          <p:cNvSpPr/>
          <p:nvPr/>
        </p:nvSpPr>
        <p:spPr>
          <a:xfrm>
            <a:off x="5395543" y="5079076"/>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164566" y="1908035"/>
            <a:ext cx="5780156" cy="2461003"/>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中的标架</a:t>
            </a:r>
          </a:p>
        </p:txBody>
      </p:sp>
      <p:sp>
        <p:nvSpPr>
          <p:cNvPr id="3" name="内容占位符 2"/>
          <p:cNvSpPr>
            <a:spLocks noGrp="1"/>
          </p:cNvSpPr>
          <p:nvPr>
            <p:ph idx="1"/>
          </p:nvPr>
        </p:nvSpPr>
        <p:spPr>
          <a:xfrm>
            <a:off x="628650" y="1316830"/>
            <a:ext cx="7886700" cy="4908123"/>
          </a:xfrm>
        </p:spPr>
        <p:txBody>
          <a:bodyPr>
            <a:normAutofit/>
          </a:bodyPr>
          <a:lstStyle/>
          <a:p>
            <a:r>
              <a:rPr lang="en-US" altLang="zh-CN" sz="2400" dirty="0"/>
              <a:t>OpenGL</a:t>
            </a:r>
            <a:r>
              <a:rPr lang="zh-CN" altLang="en-US" sz="2400" dirty="0"/>
              <a:t>固定管线中的</a:t>
            </a:r>
            <a:r>
              <a:rPr lang="en-US" altLang="zh-CN" sz="2400" dirty="0"/>
              <a:t>6</a:t>
            </a:r>
            <a:r>
              <a:rPr lang="zh-CN" altLang="en-US" sz="2400" dirty="0"/>
              <a:t>个标架</a:t>
            </a:r>
            <a:r>
              <a:rPr lang="en-US" altLang="zh-CN" sz="2400" dirty="0"/>
              <a:t>:</a:t>
            </a:r>
            <a:endParaRPr lang="en-US" altLang="zh-CN" sz="1800" dirty="0"/>
          </a:p>
          <a:p>
            <a:pPr lvl="1">
              <a:buClr>
                <a:schemeClr val="tx1"/>
              </a:buClr>
            </a:pPr>
            <a:endParaRPr lang="en-US" altLang="zh-CN" sz="1800" dirty="0"/>
          </a:p>
          <a:p>
            <a:pPr lvl="1">
              <a:buClr>
                <a:schemeClr val="tx1"/>
              </a:buClr>
            </a:pPr>
            <a:r>
              <a:rPr lang="zh-CN" altLang="en-US" sz="1800" dirty="0">
                <a:solidFill>
                  <a:srgbClr val="00B0F0"/>
                </a:solidFill>
              </a:rPr>
              <a:t>模型坐标系</a:t>
            </a:r>
          </a:p>
          <a:p>
            <a:pPr lvl="1">
              <a:buClr>
                <a:schemeClr val="tx1"/>
              </a:buClr>
            </a:pPr>
            <a:r>
              <a:rPr lang="zh-CN" altLang="en-US" sz="1800" dirty="0">
                <a:solidFill>
                  <a:srgbClr val="00B0F0"/>
                </a:solidFill>
              </a:rPr>
              <a:t>世界坐标系</a:t>
            </a:r>
          </a:p>
          <a:p>
            <a:pPr lvl="1">
              <a:buClr>
                <a:schemeClr val="tx1"/>
              </a:buClr>
            </a:pPr>
            <a:r>
              <a:rPr lang="zh-CN" altLang="en-US" sz="1800" dirty="0">
                <a:solidFill>
                  <a:srgbClr val="00B050"/>
                </a:solidFill>
              </a:rPr>
              <a:t>相机坐标系</a:t>
            </a:r>
          </a:p>
          <a:p>
            <a:pPr lvl="1">
              <a:buClr>
                <a:schemeClr val="tx1"/>
              </a:buClr>
            </a:pPr>
            <a:r>
              <a:rPr lang="zh-CN" altLang="en-US" sz="1800" dirty="0">
                <a:solidFill>
                  <a:srgbClr val="7030A0"/>
                </a:solidFill>
              </a:rPr>
              <a:t>裁剪坐标系</a:t>
            </a:r>
            <a:endParaRPr lang="en-US" altLang="zh-CN" sz="1800" dirty="0">
              <a:solidFill>
                <a:srgbClr val="7030A0"/>
              </a:solidFill>
            </a:endParaRPr>
          </a:p>
          <a:p>
            <a:pPr lvl="1">
              <a:buClr>
                <a:schemeClr val="tx1"/>
              </a:buClr>
            </a:pPr>
            <a:r>
              <a:rPr lang="zh-CN" altLang="en-US" sz="1800" dirty="0">
                <a:solidFill>
                  <a:srgbClr val="7030A0"/>
                </a:solidFill>
              </a:rPr>
              <a:t>规范化的设备坐标系</a:t>
            </a:r>
            <a:endParaRPr lang="en-US" altLang="zh-CN" sz="1800" dirty="0">
              <a:solidFill>
                <a:srgbClr val="7030A0"/>
              </a:solidFill>
            </a:endParaRPr>
          </a:p>
          <a:p>
            <a:pPr lvl="1">
              <a:buClr>
                <a:schemeClr val="tx1"/>
              </a:buClr>
            </a:pPr>
            <a:r>
              <a:rPr lang="zh-CN" altLang="en-US" sz="1800" dirty="0"/>
              <a:t>屏幕坐标系</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标架中的坐标采用齐次坐标表示</a:t>
            </a:r>
            <a:endParaRPr lang="en-US" altLang="zh-CN" sz="2400" dirty="0"/>
          </a:p>
          <a:p>
            <a:endParaRPr lang="en-US" altLang="zh-CN" sz="2400" dirty="0"/>
          </a:p>
          <a:p>
            <a:r>
              <a:rPr lang="zh-CN" altLang="en-US" sz="2400" dirty="0"/>
              <a:t>标架之间的变换用仿射变换矩阵实现</a:t>
            </a:r>
            <a:endParaRPr lang="en-US" altLang="zh-CN" sz="2400" dirty="0"/>
          </a:p>
          <a:p>
            <a:endParaRPr lang="en-US" altLang="zh-CN" sz="24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cxnSp>
        <p:nvCxnSpPr>
          <p:cNvPr id="8" name="直接箭头连接符 7"/>
          <p:cNvCxnSpPr/>
          <p:nvPr/>
        </p:nvCxnSpPr>
        <p:spPr>
          <a:xfrm flipH="1" flipV="1">
            <a:off x="4371243" y="2709172"/>
            <a:ext cx="6503" cy="486515"/>
          </a:xfrm>
          <a:prstGeom prst="straightConnector1">
            <a:avLst/>
          </a:prstGeom>
          <a:ln w="38100">
            <a:solidFill>
              <a:schemeClr val="tx1">
                <a:lumMod val="65000"/>
                <a:lumOff val="3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589005" y="3178103"/>
            <a:ext cx="1577483" cy="307777"/>
          </a:xfrm>
          <a:prstGeom prst="rect">
            <a:avLst/>
          </a:prstGeom>
          <a:noFill/>
        </p:spPr>
        <p:txBody>
          <a:bodyPr wrap="none" rtlCol="0">
            <a:spAutoFit/>
          </a:bodyPr>
          <a:lstStyle/>
          <a:p>
            <a:r>
              <a:rPr lang="en-US" altLang="zh-CN" sz="1400" b="1" dirty="0">
                <a:solidFill>
                  <a:schemeClr val="bg2">
                    <a:lumMod val="25000"/>
                  </a:schemeClr>
                </a:solidFill>
              </a:rPr>
              <a:t>World Coordinates</a:t>
            </a:r>
            <a:endParaRPr lang="zh-CN" altLang="en-US" sz="1400" b="1" dirty="0">
              <a:solidFill>
                <a:schemeClr val="bg2">
                  <a:lumMod val="2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相机的移动</a:t>
            </a:r>
          </a:p>
        </p:txBody>
      </p:sp>
      <p:sp>
        <p:nvSpPr>
          <p:cNvPr id="3" name="内容占位符 2"/>
          <p:cNvSpPr>
            <a:spLocks noGrp="1"/>
          </p:cNvSpPr>
          <p:nvPr>
            <p:ph idx="1"/>
          </p:nvPr>
        </p:nvSpPr>
        <p:spPr/>
        <p:txBody>
          <a:bodyPr>
            <a:normAutofit/>
          </a:bodyPr>
          <a:lstStyle/>
          <a:p>
            <a:pPr>
              <a:buClr>
                <a:srgbClr val="94003F"/>
              </a:buClr>
            </a:pPr>
            <a:r>
              <a:rPr lang="zh-CN" altLang="en-US" sz="2400" dirty="0"/>
              <a:t>观察前方场景：</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spcAft>
                <a:spcPts val="800"/>
              </a:spcAft>
              <a:buClr>
                <a:srgbClr val="94003F"/>
              </a:buClr>
            </a:pPr>
            <a:r>
              <a:rPr lang="zh-CN" altLang="en-US" sz="2400" dirty="0"/>
              <a:t>在世界坐标系中指定相机的位置与朝向：</a:t>
            </a:r>
            <a:endParaRPr lang="en-US" altLang="zh-CN" sz="2400" dirty="0"/>
          </a:p>
          <a:p>
            <a:pPr marL="0" indent="0">
              <a:buNone/>
            </a:pPr>
            <a:r>
              <a:rPr lang="zh-CN" altLang="en-US" sz="2400" dirty="0">
                <a:solidFill>
                  <a:srgbClr val="00B050"/>
                </a:solidFill>
              </a:rPr>
              <a:t>     </a:t>
            </a: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pic>
        <p:nvPicPr>
          <p:cNvPr id="6" name="图片 5"/>
          <p:cNvPicPr>
            <a:picLocks noChangeAspect="1"/>
          </p:cNvPicPr>
          <p:nvPr/>
        </p:nvPicPr>
        <p:blipFill>
          <a:blip r:embed="rId2"/>
          <a:stretch>
            <a:fillRect/>
          </a:stretch>
        </p:blipFill>
        <p:spPr>
          <a:xfrm>
            <a:off x="1602445" y="2008374"/>
            <a:ext cx="2045672" cy="1827208"/>
          </a:xfrm>
          <a:prstGeom prst="rect">
            <a:avLst/>
          </a:prstGeom>
        </p:spPr>
      </p:pic>
      <p:pic>
        <p:nvPicPr>
          <p:cNvPr id="7" name="图片 6"/>
          <p:cNvPicPr>
            <a:picLocks noChangeAspect="1"/>
          </p:cNvPicPr>
          <p:nvPr/>
        </p:nvPicPr>
        <p:blipFill rotWithShape="1">
          <a:blip r:embed="rId3"/>
          <a:srcRect b="5069"/>
          <a:stretch>
            <a:fillRect/>
          </a:stretch>
        </p:blipFill>
        <p:spPr>
          <a:xfrm>
            <a:off x="4731387" y="1040578"/>
            <a:ext cx="2320044" cy="2656009"/>
          </a:xfrm>
          <a:prstGeom prst="rect">
            <a:avLst/>
          </a:prstGeom>
        </p:spPr>
      </p:pic>
      <p:sp>
        <p:nvSpPr>
          <p:cNvPr id="8" name="文本框 7"/>
          <p:cNvSpPr txBox="1"/>
          <p:nvPr/>
        </p:nvSpPr>
        <p:spPr>
          <a:xfrm>
            <a:off x="2745306" y="1854093"/>
            <a:ext cx="902811" cy="307777"/>
          </a:xfrm>
          <a:prstGeom prst="rect">
            <a:avLst/>
          </a:prstGeom>
          <a:noFill/>
        </p:spPr>
        <p:txBody>
          <a:bodyPr wrap="none" rtlCol="0">
            <a:spAutoFit/>
          </a:bodyPr>
          <a:lstStyle/>
          <a:p>
            <a:pPr algn="ctr"/>
            <a:r>
              <a:rPr lang="zh-CN" altLang="en-US" sz="1400" b="1" dirty="0">
                <a:latin typeface="Microsoft YaHei" panose="020B0503020204020204" pitchFamily="34" charset="-122"/>
                <a:ea typeface="Microsoft YaHei" panose="020B0503020204020204" pitchFamily="34" charset="-122"/>
              </a:rPr>
              <a:t>初始标架</a:t>
            </a:r>
          </a:p>
        </p:txBody>
      </p:sp>
      <p:sp>
        <p:nvSpPr>
          <p:cNvPr id="9" name="文本框 8"/>
          <p:cNvSpPr txBox="1"/>
          <p:nvPr/>
        </p:nvSpPr>
        <p:spPr>
          <a:xfrm>
            <a:off x="6114993" y="3291706"/>
            <a:ext cx="1082348" cy="307777"/>
          </a:xfrm>
          <a:prstGeom prst="rect">
            <a:avLst/>
          </a:prstGeom>
          <a:noFill/>
        </p:spPr>
        <p:txBody>
          <a:bodyPr wrap="none" rtlCol="0">
            <a:spAutoFit/>
          </a:bodyPr>
          <a:lstStyle/>
          <a:p>
            <a:pPr algn="ctr"/>
            <a:r>
              <a:rPr lang="zh-CN" altLang="en-US" sz="1400" b="1" dirty="0">
                <a:latin typeface="Microsoft YaHei" panose="020B0503020204020204" pitchFamily="34" charset="-122"/>
                <a:ea typeface="Microsoft YaHei" panose="020B0503020204020204" pitchFamily="34" charset="-122"/>
              </a:rPr>
              <a:t>变换后标架</a:t>
            </a:r>
          </a:p>
        </p:txBody>
      </p:sp>
      <p:pic>
        <p:nvPicPr>
          <p:cNvPr id="10" name="图片 9"/>
          <p:cNvPicPr>
            <a:picLocks noChangeAspect="1"/>
          </p:cNvPicPr>
          <p:nvPr/>
        </p:nvPicPr>
        <p:blipFill>
          <a:blip r:embed="rId4"/>
          <a:stretch>
            <a:fillRect/>
          </a:stretch>
        </p:blipFill>
        <p:spPr>
          <a:xfrm>
            <a:off x="1388190" y="4745694"/>
            <a:ext cx="1817035" cy="1844949"/>
          </a:xfrm>
          <a:prstGeom prst="rect">
            <a:avLst/>
          </a:prstGeom>
        </p:spPr>
      </p:pic>
      <p:sp>
        <p:nvSpPr>
          <p:cNvPr id="11" name="文本框 10"/>
          <p:cNvSpPr txBox="1"/>
          <p:nvPr/>
        </p:nvSpPr>
        <p:spPr>
          <a:xfrm>
            <a:off x="3109181" y="6225392"/>
            <a:ext cx="1234633" cy="307777"/>
          </a:xfrm>
          <a:prstGeom prst="rect">
            <a:avLst/>
          </a:prstGeom>
          <a:noFill/>
        </p:spPr>
        <p:txBody>
          <a:bodyPr wrap="none" rtlCol="0">
            <a:spAutoFit/>
          </a:bodyPr>
          <a:lstStyle/>
          <a:p>
            <a:pPr algn="ctr"/>
            <a:r>
              <a:rPr lang="zh-CN" altLang="en-US" sz="1400" b="1" dirty="0">
                <a:latin typeface="Microsoft YaHei" panose="020B0503020204020204" pitchFamily="34" charset="-122"/>
                <a:ea typeface="Microsoft YaHei" panose="020B0503020204020204" pitchFamily="34" charset="-122"/>
              </a:rPr>
              <a:t>（</a:t>
            </a:r>
            <a:r>
              <a:rPr lang="en-US" altLang="zh-CN" sz="1400" b="1" dirty="0">
                <a:latin typeface="Microsoft YaHei" panose="020B0503020204020204" pitchFamily="34" charset="-122"/>
                <a:ea typeface="Microsoft YaHei" panose="020B0503020204020204" pitchFamily="34" charset="-122"/>
              </a:rPr>
              <a:t>1</a:t>
            </a:r>
            <a:r>
              <a:rPr lang="zh-CN" altLang="en-US" sz="1400" b="1" dirty="0">
                <a:latin typeface="Microsoft YaHei" panose="020B0503020204020204" pitchFamily="34" charset="-122"/>
                <a:ea typeface="Microsoft YaHei" panose="020B0503020204020204" pitchFamily="34" charset="-122"/>
              </a:rPr>
              <a:t>，</a:t>
            </a:r>
            <a:r>
              <a:rPr lang="en-US" altLang="zh-CN" sz="1400" b="1" dirty="0">
                <a:latin typeface="Microsoft YaHei" panose="020B0503020204020204" pitchFamily="34" charset="-122"/>
                <a:ea typeface="Microsoft YaHei" panose="020B0503020204020204" pitchFamily="34" charset="-122"/>
              </a:rPr>
              <a:t>0</a:t>
            </a:r>
            <a:r>
              <a:rPr lang="zh-CN" altLang="en-US" sz="1400" b="1" dirty="0">
                <a:latin typeface="Microsoft YaHei" panose="020B0503020204020204" pitchFamily="34" charset="-122"/>
                <a:ea typeface="Microsoft YaHei" panose="020B0503020204020204" pitchFamily="34" charset="-122"/>
              </a:rPr>
              <a:t>，</a:t>
            </a:r>
            <a:r>
              <a:rPr lang="en-US" altLang="zh-CN" sz="1400" b="1" dirty="0">
                <a:latin typeface="Microsoft YaHei" panose="020B0503020204020204" pitchFamily="34" charset="-122"/>
                <a:ea typeface="Microsoft YaHei" panose="020B0503020204020204" pitchFamily="34" charset="-122"/>
              </a:rPr>
              <a:t>1</a:t>
            </a:r>
            <a:r>
              <a:rPr lang="zh-CN" altLang="en-US" sz="1400" b="1" dirty="0">
                <a:latin typeface="Microsoft YaHei" panose="020B0503020204020204" pitchFamily="34" charset="-122"/>
                <a:ea typeface="Microsoft YaHei" panose="020B0503020204020204" pitchFamily="34" charset="-122"/>
              </a:rPr>
              <a:t>）</a:t>
            </a:r>
          </a:p>
        </p:txBody>
      </p:sp>
      <p:pic>
        <p:nvPicPr>
          <p:cNvPr id="12" name="图片 11"/>
          <p:cNvPicPr>
            <a:picLocks noChangeAspect="1"/>
          </p:cNvPicPr>
          <p:nvPr/>
        </p:nvPicPr>
        <p:blipFill>
          <a:blip r:embed="rId5"/>
          <a:stretch>
            <a:fillRect/>
          </a:stretch>
        </p:blipFill>
        <p:spPr>
          <a:xfrm>
            <a:off x="4720161" y="4745694"/>
            <a:ext cx="2903740" cy="1416819"/>
          </a:xfrm>
          <a:prstGeom prst="rect">
            <a:avLst/>
          </a:prstGeom>
        </p:spPr>
      </p:pic>
      <p:sp>
        <p:nvSpPr>
          <p:cNvPr id="13" name="文本框 12"/>
          <p:cNvSpPr txBox="1"/>
          <p:nvPr/>
        </p:nvSpPr>
        <p:spPr>
          <a:xfrm>
            <a:off x="5102668" y="6282866"/>
            <a:ext cx="2138727" cy="307777"/>
          </a:xfrm>
          <a:prstGeom prst="rect">
            <a:avLst/>
          </a:prstGeom>
          <a:noFill/>
        </p:spPr>
        <p:txBody>
          <a:bodyPr wrap="none" rtlCol="0">
            <a:spAutoFit/>
          </a:bodyPr>
          <a:lstStyle/>
          <a:p>
            <a:pPr algn="ctr"/>
            <a:r>
              <a:rPr lang="en-US" altLang="zh-CN" sz="1400" b="1" dirty="0">
                <a:latin typeface="Microsoft YaHei" panose="020B0503020204020204" pitchFamily="34" charset="-122"/>
                <a:ea typeface="Microsoft YaHei" panose="020B0503020204020204" pitchFamily="34" charset="-122"/>
              </a:rPr>
              <a:t>u</a:t>
            </a:r>
            <a:r>
              <a:rPr lang="zh-CN" altLang="en-US" sz="1400" b="1" dirty="0">
                <a:latin typeface="Microsoft YaHei" panose="020B0503020204020204" pitchFamily="34" charset="-122"/>
                <a:ea typeface="Microsoft YaHei" panose="020B0503020204020204" pitchFamily="34" charset="-122"/>
              </a:rPr>
              <a:t>，</a:t>
            </a:r>
            <a:r>
              <a:rPr lang="en-US" altLang="zh-CN" sz="1400" b="1" dirty="0">
                <a:latin typeface="Microsoft YaHei" panose="020B0503020204020204" pitchFamily="34" charset="-122"/>
                <a:ea typeface="Microsoft YaHei" panose="020B0503020204020204" pitchFamily="34" charset="-122"/>
              </a:rPr>
              <a:t>v</a:t>
            </a:r>
            <a:r>
              <a:rPr lang="zh-CN" altLang="en-US" sz="1400" b="1" dirty="0">
                <a:latin typeface="Microsoft YaHei" panose="020B0503020204020204" pitchFamily="34" charset="-122"/>
                <a:ea typeface="Microsoft YaHei" panose="020B0503020204020204" pitchFamily="34" charset="-122"/>
              </a:rPr>
              <a:t>，</a:t>
            </a:r>
            <a:r>
              <a:rPr lang="en-US" altLang="zh-CN" sz="1400" b="1" dirty="0">
                <a:latin typeface="Microsoft YaHei" panose="020B0503020204020204" pitchFamily="34" charset="-122"/>
                <a:ea typeface="Microsoft YaHei" panose="020B0503020204020204" pitchFamily="34" charset="-122"/>
              </a:rPr>
              <a:t>n</a:t>
            </a:r>
            <a:r>
              <a:rPr lang="zh-CN" altLang="en-US" sz="1400" b="1" dirty="0">
                <a:latin typeface="Microsoft YaHei" panose="020B0503020204020204" pitchFamily="34" charset="-122"/>
                <a:ea typeface="Microsoft YaHei" panose="020B0503020204020204" pitchFamily="34" charset="-122"/>
              </a:rPr>
              <a:t>定义了相机朝向</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矩阵与向量</a:t>
            </a:r>
          </a:p>
        </p:txBody>
      </p:sp>
      <p:sp>
        <p:nvSpPr>
          <p:cNvPr id="3" name="内容占位符 2"/>
          <p:cNvSpPr>
            <a:spLocks noGrp="1"/>
          </p:cNvSpPr>
          <p:nvPr>
            <p:ph idx="1"/>
          </p:nvPr>
        </p:nvSpPr>
        <p:spPr/>
        <p:txBody>
          <a:bodyPr>
            <a:normAutofit/>
          </a:bodyPr>
          <a:lstStyle/>
          <a:p>
            <a:pPr>
              <a:buClr>
                <a:srgbClr val="94003F"/>
              </a:buClr>
            </a:pPr>
            <a:r>
              <a:rPr lang="zh-CN" altLang="en-US" sz="2400" dirty="0"/>
              <a:t>矩阵与向量的编码</a:t>
            </a:r>
            <a:endParaRPr lang="en-US" altLang="zh-CN" sz="1800" dirty="0"/>
          </a:p>
          <a:p>
            <a:pPr lvl="1">
              <a:buClr>
                <a:schemeClr val="tx1"/>
              </a:buClr>
            </a:pPr>
            <a:r>
              <a:rPr lang="zh-CN" altLang="en-US" sz="1800" dirty="0"/>
              <a:t>基本数据类型：</a:t>
            </a:r>
            <a:r>
              <a:rPr lang="sv-SE" altLang="zh-CN" sz="1800" dirty="0"/>
              <a:t>mat2, mat3, mat4, vec2, vec3, vec4</a:t>
            </a:r>
            <a:endParaRPr lang="en-US" altLang="zh-CN" sz="1800" dirty="0"/>
          </a:p>
          <a:p>
            <a:pPr marL="457200" lvl="1" indent="0">
              <a:buClr>
                <a:schemeClr val="tx1"/>
              </a:buClr>
              <a:buNone/>
            </a:pPr>
            <a:endParaRPr lang="en-US" altLang="zh-CN" sz="1800" dirty="0"/>
          </a:p>
          <a:p>
            <a:r>
              <a:rPr lang="zh-CN" altLang="en-US" sz="2400" dirty="0"/>
              <a:t>代码示例：</a:t>
            </a:r>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sp>
        <p:nvSpPr>
          <p:cNvPr id="12" name="矩形 11"/>
          <p:cNvSpPr/>
          <p:nvPr/>
        </p:nvSpPr>
        <p:spPr>
          <a:xfrm>
            <a:off x="894080" y="3045460"/>
            <a:ext cx="7621270" cy="3784600"/>
          </a:xfrm>
          <a:prstGeom prst="rect">
            <a:avLst/>
          </a:prstGeom>
          <a:solidFill>
            <a:srgbClr val="BDD7EE">
              <a:alpha val="52941"/>
            </a:srgbClr>
          </a:solidFill>
        </p:spPr>
        <p:txBody>
          <a:bodyPr wrap="square">
            <a:spAutoFit/>
          </a:bodyPr>
          <a:lstStyle/>
          <a:p>
            <a:r>
              <a:rPr lang="en-US" altLang="zh-CN" sz="2000" dirty="0">
                <a:solidFill>
                  <a:srgbClr val="0000FF"/>
                </a:solidFill>
              </a:rPr>
              <a:t>#include </a:t>
            </a:r>
            <a:r>
              <a:rPr lang="en-US" altLang="zh-CN" sz="2000" dirty="0"/>
              <a:t>&lt;</a:t>
            </a:r>
            <a:r>
              <a:rPr lang="en-US" altLang="zh-CN" sz="2000" dirty="0" err="1"/>
              <a:t>glm</a:t>
            </a:r>
            <a:r>
              <a:rPr lang="en-US" altLang="zh-CN" sz="2000" dirty="0"/>
              <a:t>/glm.hpp&gt;</a:t>
            </a:r>
          </a:p>
          <a:p>
            <a:r>
              <a:rPr lang="en-US" altLang="zh-CN" sz="2000" dirty="0" err="1">
                <a:solidFill>
                  <a:srgbClr val="0000FF"/>
                </a:solidFill>
              </a:rPr>
              <a:t>glm</a:t>
            </a:r>
            <a:r>
              <a:rPr lang="en-US" altLang="zh-CN" sz="2000" dirty="0">
                <a:solidFill>
                  <a:srgbClr val="0000FF"/>
                </a:solidFill>
              </a:rPr>
              <a:t>::vec4</a:t>
            </a:r>
            <a:r>
              <a:rPr lang="en-US" altLang="zh-CN" sz="2000" dirty="0"/>
              <a:t> x, y = </a:t>
            </a:r>
            <a:r>
              <a:rPr lang="en-US" altLang="zh-CN" sz="2000" dirty="0" err="1">
                <a:solidFill>
                  <a:srgbClr val="0000FF"/>
                </a:solidFill>
              </a:rPr>
              <a:t>glm</a:t>
            </a:r>
            <a:r>
              <a:rPr lang="en-US" altLang="zh-CN" sz="2000" dirty="0">
                <a:solidFill>
                  <a:srgbClr val="0000FF"/>
                </a:solidFill>
              </a:rPr>
              <a:t>::vec4</a:t>
            </a:r>
            <a:r>
              <a:rPr lang="en-US" altLang="zh-CN" sz="2000" dirty="0"/>
              <a:t>(1.0, 2.0, 3.0, 1.0); </a:t>
            </a:r>
            <a:r>
              <a:rPr lang="en-US" altLang="zh-CN" sz="2000" dirty="0">
                <a:solidFill>
                  <a:srgbClr val="00B050"/>
                </a:solidFill>
              </a:rPr>
              <a:t>// vector</a:t>
            </a:r>
            <a:r>
              <a:rPr lang="zh-CN" altLang="en-US" sz="2000" dirty="0">
                <a:solidFill>
                  <a:srgbClr val="00B050"/>
                </a:solidFill>
              </a:rPr>
              <a:t> </a:t>
            </a:r>
            <a:r>
              <a:rPr lang="en-US" altLang="zh-CN" sz="2000" dirty="0">
                <a:solidFill>
                  <a:srgbClr val="00B050"/>
                </a:solidFill>
              </a:rPr>
              <a:t>constructor</a:t>
            </a:r>
          </a:p>
          <a:p>
            <a:r>
              <a:rPr lang="en-US" altLang="zh-CN" sz="2000" dirty="0"/>
              <a:t>x = 2.0*y;</a:t>
            </a:r>
          </a:p>
          <a:p>
            <a:r>
              <a:rPr lang="en-US" altLang="zh-CN" sz="2000" dirty="0"/>
              <a:t>x[2] = 5.0;</a:t>
            </a:r>
          </a:p>
          <a:p>
            <a:r>
              <a:rPr lang="en-US" altLang="zh-CN" sz="2000" dirty="0" err="1">
                <a:solidFill>
                  <a:srgbClr val="0000FF"/>
                </a:solidFill>
              </a:rPr>
              <a:t>glm</a:t>
            </a:r>
            <a:r>
              <a:rPr lang="en-US" altLang="zh-CN" sz="2000" dirty="0">
                <a:solidFill>
                  <a:srgbClr val="0000FF"/>
                </a:solidFill>
              </a:rPr>
              <a:t>::mat4</a:t>
            </a:r>
            <a:r>
              <a:rPr lang="en-US" altLang="zh-CN" sz="2000" dirty="0"/>
              <a:t> a, b = </a:t>
            </a:r>
            <a:r>
              <a:rPr lang="en-US" altLang="zh-CN" sz="2000" dirty="0" err="1">
                <a:solidFill>
                  <a:srgbClr val="0000FF"/>
                </a:solidFill>
              </a:rPr>
              <a:t>glm</a:t>
            </a:r>
            <a:r>
              <a:rPr lang="en-US" altLang="zh-CN" sz="2000" dirty="0">
                <a:solidFill>
                  <a:srgbClr val="0000FF"/>
                </a:solidFill>
              </a:rPr>
              <a:t>::mat4</a:t>
            </a:r>
            <a:r>
              <a:rPr lang="en-US" altLang="zh-CN" sz="2000" dirty="0"/>
              <a:t>(vec4(y), vec4(x), vec4(y), vec4(x)); </a:t>
            </a:r>
            <a:r>
              <a:rPr lang="en-US" altLang="zh-CN" sz="2000" dirty="0">
                <a:solidFill>
                  <a:srgbClr val="00B050"/>
                </a:solidFill>
              </a:rPr>
              <a:t>//matrix constructor</a:t>
            </a:r>
          </a:p>
          <a:p>
            <a:r>
              <a:rPr lang="en-US" altLang="zh-CN" sz="2000" dirty="0">
                <a:solidFill>
                  <a:srgbClr val="0000FF"/>
                </a:solidFill>
              </a:rPr>
              <a:t>float</a:t>
            </a:r>
            <a:r>
              <a:rPr lang="en-US" altLang="zh-CN" sz="2000" dirty="0"/>
              <a:t> s = 2.5;</a:t>
            </a:r>
          </a:p>
          <a:p>
            <a:r>
              <a:rPr lang="en-US" altLang="zh-CN" sz="2000" dirty="0"/>
              <a:t>a[2][1] = 3.5;</a:t>
            </a:r>
          </a:p>
          <a:p>
            <a:r>
              <a:rPr lang="en-US" altLang="zh-CN" sz="2000" dirty="0"/>
              <a:t>b = s*a;</a:t>
            </a:r>
          </a:p>
          <a:p>
            <a:r>
              <a:rPr lang="en-US" altLang="zh-CN" sz="2000" dirty="0" err="1">
                <a:solidFill>
                  <a:srgbClr val="0000FF"/>
                </a:solidFill>
              </a:rPr>
              <a:t>glm</a:t>
            </a:r>
            <a:r>
              <a:rPr lang="en-US" altLang="zh-CN" sz="2000" dirty="0">
                <a:solidFill>
                  <a:srgbClr val="0000FF"/>
                </a:solidFill>
              </a:rPr>
              <a:t>::vec4</a:t>
            </a:r>
            <a:r>
              <a:rPr lang="en-US" altLang="zh-CN" sz="2000" dirty="0"/>
              <a:t> z = b*x;</a:t>
            </a:r>
          </a:p>
          <a:p>
            <a:r>
              <a:rPr lang="en-US" altLang="zh-CN" sz="2000" dirty="0"/>
              <a:t>y = x*b;</a:t>
            </a:r>
            <a:endParaRPr lang="zh-CN" altLang="en-US" dirty="0"/>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a:t>
            </a:r>
          </a:p>
        </p:txBody>
      </p:sp>
      <p:sp>
        <p:nvSpPr>
          <p:cNvPr id="3" name="内容占位符 2"/>
          <p:cNvSpPr>
            <a:spLocks noGrp="1"/>
          </p:cNvSpPr>
          <p:nvPr>
            <p:ph idx="1"/>
          </p:nvPr>
        </p:nvSpPr>
        <p:spPr/>
        <p:txBody>
          <a:bodyPr>
            <a:normAutofit/>
          </a:bodyPr>
          <a:lstStyle/>
          <a:p>
            <a:r>
              <a:rPr lang="zh-CN" altLang="en-US" dirty="0"/>
              <a:t>关于“颜色”的代码拼写错误（错误案例）</a:t>
            </a:r>
            <a:endParaRPr lang="en-US" altLang="zh-CN" dirty="0"/>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dirty="0"/>
          </a:p>
        </p:txBody>
      </p:sp>
      <p:pic>
        <p:nvPicPr>
          <p:cNvPr id="6" name="图片 5"/>
          <p:cNvPicPr>
            <a:picLocks noChangeAspect="1"/>
          </p:cNvPicPr>
          <p:nvPr/>
        </p:nvPicPr>
        <p:blipFill>
          <a:blip r:embed="rId2"/>
          <a:stretch>
            <a:fillRect/>
          </a:stretch>
        </p:blipFill>
        <p:spPr>
          <a:xfrm>
            <a:off x="5028156" y="1968882"/>
            <a:ext cx="2038938" cy="2089127"/>
          </a:xfrm>
          <a:prstGeom prst="rect">
            <a:avLst/>
          </a:prstGeom>
        </p:spPr>
      </p:pic>
      <p:sp>
        <p:nvSpPr>
          <p:cNvPr id="7" name="文本框 6"/>
          <p:cNvSpPr txBox="1"/>
          <p:nvPr/>
        </p:nvSpPr>
        <p:spPr>
          <a:xfrm>
            <a:off x="1902286" y="4178991"/>
            <a:ext cx="1404508" cy="369332"/>
          </a:xfrm>
          <a:prstGeom prst="rect">
            <a:avLst/>
          </a:prstGeom>
          <a:noFill/>
        </p:spPr>
        <p:txBody>
          <a:bodyPr wrap="square" rtlCol="0">
            <a:spAutoFit/>
          </a:bodyPr>
          <a:lstStyle/>
          <a:p>
            <a:pPr algn="ctr"/>
            <a:r>
              <a:rPr lang="zh-CN" altLang="en-US" dirty="0"/>
              <a:t>正确结果</a:t>
            </a:r>
          </a:p>
        </p:txBody>
      </p:sp>
      <p:pic>
        <p:nvPicPr>
          <p:cNvPr id="10" name="图片 9"/>
          <p:cNvPicPr>
            <a:picLocks noChangeAspect="1"/>
          </p:cNvPicPr>
          <p:nvPr/>
        </p:nvPicPr>
        <p:blipFill>
          <a:blip r:embed="rId3"/>
          <a:stretch>
            <a:fillRect/>
          </a:stretch>
        </p:blipFill>
        <p:spPr>
          <a:xfrm>
            <a:off x="4970198" y="4584537"/>
            <a:ext cx="2154853" cy="208912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9180" y="1995599"/>
            <a:ext cx="1950720" cy="2035695"/>
          </a:xfrm>
          <a:prstGeom prst="rect">
            <a:avLst/>
          </a:prstGeom>
        </p:spPr>
      </p:pic>
      <p:sp>
        <p:nvSpPr>
          <p:cNvPr id="14" name="文本框 13"/>
          <p:cNvSpPr txBox="1"/>
          <p:nvPr/>
        </p:nvSpPr>
        <p:spPr>
          <a:xfrm>
            <a:off x="5345371" y="4136607"/>
            <a:ext cx="1404508" cy="369332"/>
          </a:xfrm>
          <a:prstGeom prst="rect">
            <a:avLst/>
          </a:prstGeom>
          <a:noFill/>
        </p:spPr>
        <p:txBody>
          <a:bodyPr wrap="square" rtlCol="0">
            <a:spAutoFit/>
          </a:bodyPr>
          <a:lstStyle/>
          <a:p>
            <a:pPr algn="ctr"/>
            <a:r>
              <a:rPr lang="zh-CN" altLang="en-US" dirty="0"/>
              <a:t>颜色不对</a:t>
            </a:r>
          </a:p>
        </p:txBody>
      </p:sp>
      <p:pic>
        <p:nvPicPr>
          <p:cNvPr id="15" name="图片 14"/>
          <p:cNvPicPr>
            <a:picLocks noChangeAspect="1"/>
          </p:cNvPicPr>
          <p:nvPr/>
        </p:nvPicPr>
        <p:blipFill>
          <a:blip r:embed="rId5"/>
          <a:stretch>
            <a:fillRect/>
          </a:stretch>
        </p:blipFill>
        <p:spPr>
          <a:xfrm>
            <a:off x="1641644" y="4717625"/>
            <a:ext cx="2015288" cy="21403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几何对象实例绘制</a:t>
            </a:r>
            <a:endParaRPr lang="en-US" dirty="0"/>
          </a:p>
        </p:txBody>
      </p:sp>
      <p:sp>
        <p:nvSpPr>
          <p:cNvPr id="3" name="Content Placeholder 2"/>
          <p:cNvSpPr>
            <a:spLocks noGrp="1"/>
          </p:cNvSpPr>
          <p:nvPr>
            <p:ph idx="1"/>
          </p:nvPr>
        </p:nvSpPr>
        <p:spPr/>
        <p:txBody>
          <a:bodyPr/>
          <a:lstStyle/>
          <a:p>
            <a:r>
              <a:rPr lang="zh-CN" altLang="en-US" dirty="0"/>
              <a:t>彩色立方体</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40</a:t>
            </a:fld>
            <a:endParaRPr lang="zh-CN" altLang="en-US" dirty="0"/>
          </a:p>
        </p:txBody>
      </p:sp>
      <p:pic>
        <p:nvPicPr>
          <p:cNvPr id="4097" name="Picture 1" descr="QQ截图201608240806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488" y="1702197"/>
            <a:ext cx="4800600" cy="4982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彩色立方体</a:t>
            </a:r>
          </a:p>
        </p:txBody>
      </p:sp>
      <p:sp>
        <p:nvSpPr>
          <p:cNvPr id="3" name="内容占位符 2"/>
          <p:cNvSpPr>
            <a:spLocks noGrp="1"/>
          </p:cNvSpPr>
          <p:nvPr>
            <p:ph idx="1"/>
          </p:nvPr>
        </p:nvSpPr>
        <p:spPr/>
        <p:txBody>
          <a:bodyPr/>
          <a:lstStyle/>
          <a:p>
            <a:pPr>
              <a:buClr>
                <a:srgbClr val="94003F"/>
              </a:buClr>
            </a:pPr>
            <a:r>
              <a:rPr lang="zh-CN" altLang="en-US" sz="2400" dirty="0"/>
              <a:t>几何与拓扑的内存表示</a:t>
            </a:r>
          </a:p>
          <a:p>
            <a:pPr lvl="1">
              <a:buClr>
                <a:schemeClr val="tx1"/>
              </a:buClr>
            </a:pPr>
            <a:r>
              <a:rPr lang="zh-CN" altLang="en-US" sz="1800" dirty="0"/>
              <a:t>几何：顶点坐标</a:t>
            </a:r>
            <a:endParaRPr lang="en-US" altLang="zh-CN" sz="1800" dirty="0"/>
          </a:p>
          <a:p>
            <a:pPr lvl="1">
              <a:buClr>
                <a:schemeClr val="tx1"/>
              </a:buClr>
            </a:pPr>
            <a:r>
              <a:rPr lang="zh-CN" altLang="en-US" sz="1800" dirty="0"/>
              <a:t>拓扑：顶点连接成面，顶点列表</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41</a:t>
            </a:fld>
            <a:endParaRPr lang="zh-CN" altLang="en-US"/>
          </a:p>
        </p:txBody>
      </p:sp>
      <p:pic>
        <p:nvPicPr>
          <p:cNvPr id="6" name="图片 5"/>
          <p:cNvPicPr>
            <a:picLocks noChangeAspect="1"/>
          </p:cNvPicPr>
          <p:nvPr/>
        </p:nvPicPr>
        <p:blipFill>
          <a:blip r:embed="rId2"/>
          <a:stretch>
            <a:fillRect/>
          </a:stretch>
        </p:blipFill>
        <p:spPr>
          <a:xfrm>
            <a:off x="876953" y="2622981"/>
            <a:ext cx="7561365" cy="373336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彩色立方体</a:t>
            </a:r>
          </a:p>
        </p:txBody>
      </p:sp>
      <p:sp>
        <p:nvSpPr>
          <p:cNvPr id="3" name="内容占位符 2"/>
          <p:cNvSpPr>
            <a:spLocks noGrp="1"/>
          </p:cNvSpPr>
          <p:nvPr>
            <p:ph idx="1"/>
          </p:nvPr>
        </p:nvSpPr>
        <p:spPr/>
        <p:txBody>
          <a:bodyPr>
            <a:normAutofit/>
          </a:bodyPr>
          <a:lstStyle/>
          <a:p>
            <a:pPr>
              <a:buClr>
                <a:srgbClr val="94003F"/>
              </a:buClr>
            </a:pPr>
            <a:r>
              <a:rPr lang="zh-CN" altLang="en-US" sz="2400" dirty="0"/>
              <a:t>颜色数据的保存</a:t>
            </a:r>
          </a:p>
          <a:p>
            <a:pPr lvl="1">
              <a:buClr>
                <a:schemeClr val="tx1"/>
              </a:buClr>
            </a:pPr>
            <a:r>
              <a:rPr lang="zh-CN" altLang="en-US" sz="1800" dirty="0"/>
              <a:t>作为顶点属性保存</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颜色插值</a:t>
            </a:r>
          </a:p>
          <a:p>
            <a:pPr lvl="1">
              <a:buClr>
                <a:schemeClr val="tx1"/>
              </a:buClr>
            </a:pPr>
            <a:r>
              <a:rPr lang="zh-CN" altLang="en-US" sz="1800" dirty="0"/>
              <a:t>重心坐标插值</a:t>
            </a:r>
            <a:endParaRPr lang="en-US" altLang="zh-CN" sz="1800" dirty="0"/>
          </a:p>
          <a:p>
            <a:pPr lvl="1">
              <a:buClr>
                <a:schemeClr val="tx1"/>
              </a:buClr>
            </a:pPr>
            <a:r>
              <a:rPr lang="zh-CN" altLang="en-US" sz="1800" dirty="0"/>
              <a:t>双线性插值</a:t>
            </a:r>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42</a:t>
            </a:fld>
            <a:endParaRPr lang="zh-CN" altLang="en-US"/>
          </a:p>
        </p:txBody>
      </p:sp>
      <p:sp>
        <p:nvSpPr>
          <p:cNvPr id="7" name="矩形 6"/>
          <p:cNvSpPr/>
          <p:nvPr/>
        </p:nvSpPr>
        <p:spPr>
          <a:xfrm>
            <a:off x="3572510" y="1235075"/>
            <a:ext cx="5253355" cy="2861310"/>
          </a:xfrm>
          <a:prstGeom prst="rect">
            <a:avLst/>
          </a:prstGeom>
          <a:solidFill>
            <a:srgbClr val="BDD7EE">
              <a:alpha val="52941"/>
            </a:srgbClr>
          </a:solidFill>
        </p:spPr>
        <p:txBody>
          <a:bodyPr wrap="square">
            <a:spAutoFit/>
          </a:bodyPr>
          <a:lstStyle/>
          <a:p>
            <a:r>
              <a:rPr lang="en-US" altLang="zh-CN" sz="2000" dirty="0">
                <a:solidFill>
                  <a:srgbClr val="0000FF"/>
                </a:solidFill>
              </a:rPr>
              <a:t>color4 </a:t>
            </a:r>
            <a:r>
              <a:rPr lang="en-US" altLang="zh-CN" sz="2000" dirty="0"/>
              <a:t>colors[8] = {</a:t>
            </a:r>
            <a:r>
              <a:rPr lang="en-US" altLang="zh-CN" sz="2000" dirty="0">
                <a:solidFill>
                  <a:srgbClr val="0000FF"/>
                </a:solidFill>
              </a:rPr>
              <a:t>color4</a:t>
            </a:r>
            <a:r>
              <a:rPr lang="en-US" altLang="zh-CN" sz="2000" dirty="0"/>
              <a:t>(0.0,0.0,0.0,1.0),</a:t>
            </a:r>
          </a:p>
          <a:p>
            <a:pPr lvl="4"/>
            <a:r>
              <a:rPr lang="en-US" altLang="zh-CN" sz="2000" dirty="0"/>
              <a:t> </a:t>
            </a:r>
            <a:r>
              <a:rPr lang="en-US" altLang="zh-CN" sz="2000" dirty="0">
                <a:solidFill>
                  <a:srgbClr val="0000FF"/>
                </a:solidFill>
              </a:rPr>
              <a:t>color4</a:t>
            </a:r>
            <a:r>
              <a:rPr lang="en-US" altLang="zh-CN" sz="2000" dirty="0"/>
              <a:t>(1.0,0.0,0.0,1.0),</a:t>
            </a:r>
          </a:p>
          <a:p>
            <a:pPr lvl="4"/>
            <a:r>
              <a:rPr lang="en-US" altLang="zh-CN" sz="2000" dirty="0"/>
              <a:t> </a:t>
            </a:r>
            <a:r>
              <a:rPr lang="en-US" altLang="zh-CN" sz="2000" dirty="0">
                <a:solidFill>
                  <a:srgbClr val="0000FF"/>
                </a:solidFill>
              </a:rPr>
              <a:t>color4</a:t>
            </a:r>
            <a:r>
              <a:rPr lang="en-US" altLang="zh-CN" sz="2000" dirty="0"/>
              <a:t>(1.0,1.0,0.0,1.0),</a:t>
            </a:r>
          </a:p>
          <a:p>
            <a:pPr lvl="4"/>
            <a:r>
              <a:rPr lang="en-US" altLang="zh-CN" sz="2000" dirty="0"/>
              <a:t> </a:t>
            </a:r>
            <a:r>
              <a:rPr lang="en-US" altLang="zh-CN" sz="2000" dirty="0">
                <a:solidFill>
                  <a:srgbClr val="0000FF"/>
                </a:solidFill>
              </a:rPr>
              <a:t>color4</a:t>
            </a:r>
            <a:r>
              <a:rPr lang="en-US" altLang="zh-CN" sz="2000" dirty="0"/>
              <a:t>(0.0,1.0,0.0,1.0),</a:t>
            </a:r>
          </a:p>
          <a:p>
            <a:pPr lvl="4"/>
            <a:r>
              <a:rPr lang="en-US" altLang="zh-CN" sz="2000" dirty="0"/>
              <a:t> </a:t>
            </a:r>
            <a:r>
              <a:rPr lang="en-US" altLang="zh-CN" sz="2000" dirty="0">
                <a:solidFill>
                  <a:srgbClr val="0000FF"/>
                </a:solidFill>
              </a:rPr>
              <a:t>color4</a:t>
            </a:r>
            <a:r>
              <a:rPr lang="en-US" altLang="zh-CN" sz="2000" dirty="0"/>
              <a:t>(0.0,0.0,1.0,1.0),</a:t>
            </a:r>
          </a:p>
          <a:p>
            <a:pPr lvl="4"/>
            <a:r>
              <a:rPr lang="en-US" altLang="zh-CN" sz="2000" dirty="0"/>
              <a:t> </a:t>
            </a:r>
            <a:r>
              <a:rPr lang="en-US" altLang="zh-CN" sz="2000" dirty="0">
                <a:solidFill>
                  <a:srgbClr val="0000FF"/>
                </a:solidFill>
              </a:rPr>
              <a:t>color4</a:t>
            </a:r>
            <a:r>
              <a:rPr lang="en-US" altLang="zh-CN" sz="2000" dirty="0"/>
              <a:t>(1.0,0.0,1.0,1.0),</a:t>
            </a:r>
          </a:p>
          <a:p>
            <a:pPr lvl="4"/>
            <a:r>
              <a:rPr lang="en-US" altLang="zh-CN" sz="2000" dirty="0"/>
              <a:t> </a:t>
            </a:r>
            <a:r>
              <a:rPr lang="en-US" altLang="zh-CN" sz="2000" dirty="0">
                <a:solidFill>
                  <a:srgbClr val="0000FF"/>
                </a:solidFill>
              </a:rPr>
              <a:t>color4</a:t>
            </a:r>
            <a:r>
              <a:rPr lang="en-US" altLang="zh-CN" sz="2000" dirty="0"/>
              <a:t>(0.0,1.0,1.0,1.0),</a:t>
            </a:r>
          </a:p>
          <a:p>
            <a:pPr lvl="4"/>
            <a:r>
              <a:rPr lang="en-US" altLang="zh-CN" sz="2000" dirty="0"/>
              <a:t> </a:t>
            </a:r>
            <a:r>
              <a:rPr lang="en-US" altLang="zh-CN" sz="2000" dirty="0">
                <a:solidFill>
                  <a:srgbClr val="0000FF"/>
                </a:solidFill>
              </a:rPr>
              <a:t>color4</a:t>
            </a:r>
            <a:r>
              <a:rPr lang="en-US" altLang="zh-CN" sz="2000" dirty="0"/>
              <a:t>(1.0,1.0,1.0,1.0)};</a:t>
            </a:r>
            <a:endParaRPr lang="zh-CN" altLang="en-US" dirty="0"/>
          </a:p>
        </p:txBody>
      </p:sp>
      <p:pic>
        <p:nvPicPr>
          <p:cNvPr id="5" name="图片 4"/>
          <p:cNvPicPr>
            <a:picLocks noChangeAspect="1"/>
          </p:cNvPicPr>
          <p:nvPr/>
        </p:nvPicPr>
        <p:blipFill>
          <a:blip r:embed="rId2"/>
          <a:stretch>
            <a:fillRect/>
          </a:stretch>
        </p:blipFill>
        <p:spPr>
          <a:xfrm>
            <a:off x="5288163" y="4368286"/>
            <a:ext cx="2254990" cy="1973314"/>
          </a:xfrm>
          <a:prstGeom prst="rect">
            <a:avLst/>
          </a:prstGeom>
        </p:spPr>
      </p:pic>
      <p:pic>
        <p:nvPicPr>
          <p:cNvPr id="8" name="图片 7"/>
          <p:cNvPicPr>
            <a:picLocks noChangeAspect="1"/>
          </p:cNvPicPr>
          <p:nvPr/>
        </p:nvPicPr>
        <p:blipFill>
          <a:blip r:embed="rId3"/>
          <a:stretch>
            <a:fillRect/>
          </a:stretch>
        </p:blipFill>
        <p:spPr>
          <a:xfrm>
            <a:off x="1358754" y="5500078"/>
            <a:ext cx="3127054" cy="319366"/>
          </a:xfrm>
          <a:prstGeom prst="rect">
            <a:avLst/>
          </a:prstGeom>
        </p:spPr>
      </p:pic>
      <p:pic>
        <p:nvPicPr>
          <p:cNvPr id="9" name="图片 8"/>
          <p:cNvPicPr>
            <a:picLocks noChangeAspect="1"/>
          </p:cNvPicPr>
          <p:nvPr/>
        </p:nvPicPr>
        <p:blipFill>
          <a:blip r:embed="rId4"/>
          <a:stretch>
            <a:fillRect/>
          </a:stretch>
        </p:blipFill>
        <p:spPr>
          <a:xfrm>
            <a:off x="1358754" y="6021101"/>
            <a:ext cx="3127054" cy="32049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2.1</a:t>
            </a:r>
            <a:endParaRPr lang="en-US" dirty="0"/>
          </a:p>
        </p:txBody>
      </p:sp>
      <p:sp>
        <p:nvSpPr>
          <p:cNvPr id="3" name="Content Placeholder 2"/>
          <p:cNvSpPr>
            <a:spLocks noGrp="1"/>
          </p:cNvSpPr>
          <p:nvPr>
            <p:ph idx="1"/>
          </p:nvPr>
        </p:nvSpPr>
        <p:spPr/>
        <p:txBody>
          <a:bodyPr/>
          <a:lstStyle/>
          <a:p>
            <a:r>
              <a:rPr lang="en-US" altLang="zh-CN" dirty="0"/>
              <a:t>OpenGL</a:t>
            </a:r>
            <a:r>
              <a:rPr lang="zh-CN" altLang="en-US" dirty="0"/>
              <a:t>的控制与交互方式</a:t>
            </a:r>
            <a:endParaRPr lang="en-US" altLang="zh-CN" dirty="0"/>
          </a:p>
          <a:p>
            <a:pPr lvl="1"/>
            <a:r>
              <a:rPr lang="zh-CN" altLang="en-US" dirty="0"/>
              <a:t>鼠标和键盘的交互控制</a:t>
            </a:r>
            <a:endParaRPr lang="en-US" altLang="zh-CN" dirty="0"/>
          </a:p>
          <a:p>
            <a:pPr lvl="1"/>
            <a:r>
              <a:rPr lang="zh-CN" altLang="en-US" dirty="0"/>
              <a:t>基于循环调用事件的动画生成</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43</a:t>
            </a:fld>
            <a:endParaRPr lang="zh-CN" alt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spAutoFit/>
          </a:bodyPr>
          <a:lstStyle/>
          <a:p>
            <a:endParaRPr lang="en-US"/>
          </a:p>
        </p:txBody>
      </p:sp>
      <p:pic>
        <p:nvPicPr>
          <p:cNvPr id="10" name="图片 9"/>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8543" y="2560778"/>
            <a:ext cx="3179247" cy="34165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实验一</a:t>
            </a:r>
            <a:endParaRPr lang="en-US" dirty="0"/>
          </a:p>
        </p:txBody>
      </p:sp>
      <p:sp>
        <p:nvSpPr>
          <p:cNvPr id="3" name="Content Placeholder 2"/>
          <p:cNvSpPr>
            <a:spLocks noGrp="1"/>
          </p:cNvSpPr>
          <p:nvPr>
            <p:ph idx="1"/>
          </p:nvPr>
        </p:nvSpPr>
        <p:spPr/>
        <p:txBody>
          <a:bodyPr/>
          <a:lstStyle/>
          <a:p>
            <a:r>
              <a:rPr lang="en-US" dirty="0"/>
              <a:t>OpenGL</a:t>
            </a:r>
            <a:r>
              <a:rPr lang="zh-CN" altLang="en-US" dirty="0"/>
              <a:t>基本绘制</a:t>
            </a:r>
            <a:endParaRPr lang="en-US" altLang="zh-CN" dirty="0"/>
          </a:p>
          <a:p>
            <a:pPr lvl="1"/>
            <a:r>
              <a:rPr lang="zh-CN" altLang="en-US" dirty="0"/>
              <a:t>绘制多个简单的二维图形，撰写详细实验报告</a:t>
            </a:r>
            <a:endParaRPr lang="en-US" altLang="zh-CN" dirty="0"/>
          </a:p>
          <a:p>
            <a:pPr lvl="1"/>
            <a:r>
              <a:rPr lang="zh-CN" altLang="en-US" dirty="0"/>
              <a:t>截止时间</a:t>
            </a:r>
            <a:r>
              <a:rPr lang="zh-CN" altLang="en-US"/>
              <a:t>：</a:t>
            </a:r>
            <a:r>
              <a:rPr lang="en-US" b="1"/>
              <a:t> </a:t>
            </a:r>
            <a:r>
              <a:rPr lang="en-US" b="1">
                <a:solidFill>
                  <a:srgbClr val="FF0000"/>
                </a:solidFill>
              </a:rPr>
              <a:t>20</a:t>
            </a:r>
            <a:r>
              <a:rPr lang="en-US" altLang="zh-CN" b="1">
                <a:solidFill>
                  <a:srgbClr val="FF0000"/>
                </a:solidFill>
              </a:rPr>
              <a:t>23</a:t>
            </a:r>
            <a:r>
              <a:rPr lang="zh-CN" altLang="en-US" b="1">
                <a:solidFill>
                  <a:srgbClr val="FF0000"/>
                </a:solidFill>
              </a:rPr>
              <a:t>年</a:t>
            </a:r>
            <a:r>
              <a:rPr lang="en-US" altLang="zh-CN" b="1">
                <a:solidFill>
                  <a:srgbClr val="FF0000"/>
                </a:solidFill>
              </a:rPr>
              <a:t>10</a:t>
            </a:r>
            <a:r>
              <a:rPr lang="zh-CN" altLang="en-US" b="1">
                <a:solidFill>
                  <a:srgbClr val="FF0000"/>
                </a:solidFill>
              </a:rPr>
              <a:t>月</a:t>
            </a:r>
            <a:r>
              <a:rPr lang="en-US" altLang="zh-CN" b="1">
                <a:solidFill>
                  <a:srgbClr val="FF0000"/>
                </a:solidFill>
              </a:rPr>
              <a:t>10</a:t>
            </a:r>
            <a:r>
              <a:rPr lang="zh-CN" altLang="en-US" b="1">
                <a:solidFill>
                  <a:srgbClr val="FF0000"/>
                </a:solidFill>
              </a:rPr>
              <a:t>日</a:t>
            </a:r>
            <a:r>
              <a:rPr lang="en-US" b="1">
                <a:solidFill>
                  <a:srgbClr val="FF0000"/>
                </a:solidFill>
              </a:rPr>
              <a:t> </a:t>
            </a:r>
            <a:r>
              <a:rPr lang="en-US" b="1" dirty="0">
                <a:solidFill>
                  <a:srgbClr val="FF0000"/>
                </a:solidFill>
              </a:rPr>
              <a:t>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b="1" dirty="0">
              <a:solidFill>
                <a:srgbClr val="FF0000"/>
              </a:solidFill>
            </a:endParaRPr>
          </a:p>
          <a:p>
            <a:pPr lvl="1"/>
            <a:endParaRPr lang="en-US"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44</a:t>
            </a:fld>
            <a:endParaRPr lang="zh-CN" altLang="en-US" dirty="0"/>
          </a:p>
        </p:txBody>
      </p:sp>
      <p:pic>
        <p:nvPicPr>
          <p:cNvPr id="5" name="图片 1" descr="https://www.cs.drexel.edu/~david/Classes/ICG/Assignments_new/a2_files/a2.png"/>
          <p:cNvPicPr/>
          <p:nvPr/>
        </p:nvPicPr>
        <p:blipFill>
          <a:blip r:embed="rId2">
            <a:extLst>
              <a:ext uri="{28A0092B-C50C-407E-A947-70E740481C1C}">
                <a14:useLocalDpi xmlns:a14="http://schemas.microsoft.com/office/drawing/2010/main" val="0"/>
              </a:ext>
            </a:extLst>
          </a:blip>
          <a:srcRect/>
          <a:stretch>
            <a:fillRect/>
          </a:stretch>
        </p:blipFill>
        <p:spPr bwMode="auto">
          <a:xfrm>
            <a:off x="1263999" y="2966172"/>
            <a:ext cx="3190875" cy="3190875"/>
          </a:xfrm>
          <a:prstGeom prst="rect">
            <a:avLst/>
          </a:prstGeom>
          <a:noFill/>
          <a:ln>
            <a:noFill/>
          </a:ln>
        </p:spPr>
      </p:pic>
      <p:pic>
        <p:nvPicPr>
          <p:cNvPr id="8" name="图片 2" descr="C:\Users\a1309\Desktop\My Class\1.大三.1\计算机图形学\实验一\实验一\运行结果.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0223" y="2851404"/>
            <a:ext cx="1533503" cy="1613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6173" y="4673410"/>
            <a:ext cx="1527553" cy="161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0426" y="2851660"/>
            <a:ext cx="1549867" cy="1612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7"/>
          <p:cNvPicPr/>
          <p:nvPr/>
        </p:nvPicPr>
        <p:blipFill rotWithShape="1">
          <a:blip r:embed="rId6"/>
          <a:srcRect l="2844" r="3281" b="8627"/>
          <a:stretch>
            <a:fillRect/>
          </a:stretch>
        </p:blipFill>
        <p:spPr>
          <a:xfrm>
            <a:off x="6918748" y="4676256"/>
            <a:ext cx="1588577" cy="1615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期中大作业</a:t>
            </a:r>
            <a:endParaRPr lang="en-US" dirty="0"/>
          </a:p>
        </p:txBody>
      </p:sp>
      <p:sp>
        <p:nvSpPr>
          <p:cNvPr id="3" name="Content Placeholder 2"/>
          <p:cNvSpPr>
            <a:spLocks noGrp="1"/>
          </p:cNvSpPr>
          <p:nvPr>
            <p:ph idx="1"/>
          </p:nvPr>
        </p:nvSpPr>
        <p:spPr/>
        <p:txBody>
          <a:bodyPr/>
          <a:lstStyle/>
          <a:p>
            <a:r>
              <a:rPr lang="zh-CN" altLang="en-US" dirty="0"/>
              <a:t>俄罗斯方块</a:t>
            </a:r>
            <a:r>
              <a:rPr lang="en-US" dirty="0"/>
              <a:t> </a:t>
            </a:r>
          </a:p>
          <a:p>
            <a:pPr lvl="1"/>
            <a:r>
              <a:rPr lang="zh-CN" altLang="en-US" dirty="0"/>
              <a:t>编写一个简化版的俄罗斯方块游戏程序，撰写详细实验报告</a:t>
            </a:r>
            <a:endParaRPr lang="en-US" altLang="zh-CN" dirty="0"/>
          </a:p>
          <a:p>
            <a:pPr lvl="1"/>
            <a:r>
              <a:rPr lang="zh-CN" altLang="en-US" dirty="0"/>
              <a:t>提供参考代码，仅需实现部分功能</a:t>
            </a:r>
            <a:endParaRPr lang="en-US" altLang="zh-CN" dirty="0"/>
          </a:p>
          <a:p>
            <a:pPr lvl="1"/>
            <a:r>
              <a:rPr lang="zh-CN" altLang="en-US" dirty="0"/>
              <a:t>截止时间：</a:t>
            </a:r>
            <a:r>
              <a:rPr lang="en-US" b="1" dirty="0"/>
              <a:t> </a:t>
            </a:r>
            <a:r>
              <a:rPr lang="en-US" altLang="zh-CN" b="1" dirty="0">
                <a:solidFill>
                  <a:srgbClr val="FF0000"/>
                </a:solidFill>
              </a:rPr>
              <a:t>2023</a:t>
            </a:r>
            <a:r>
              <a:rPr lang="zh-CN" altLang="en-US" b="1" dirty="0">
                <a:solidFill>
                  <a:srgbClr val="FF0000"/>
                </a:solidFill>
              </a:rPr>
              <a:t>年</a:t>
            </a:r>
            <a:r>
              <a:rPr lang="en-US" altLang="zh-CN" b="1" dirty="0">
                <a:solidFill>
                  <a:srgbClr val="FF0000"/>
                </a:solidFill>
              </a:rPr>
              <a:t>10</a:t>
            </a:r>
            <a:r>
              <a:rPr lang="zh-CN" altLang="en-US" b="1" dirty="0">
                <a:solidFill>
                  <a:srgbClr val="FF0000"/>
                </a:solidFill>
              </a:rPr>
              <a:t>月</a:t>
            </a:r>
            <a:r>
              <a:rPr lang="en-US" altLang="zh-CN" b="1">
                <a:solidFill>
                  <a:srgbClr val="FF0000"/>
                </a:solidFill>
              </a:rPr>
              <a:t>29</a:t>
            </a:r>
            <a:r>
              <a:rPr lang="zh-CN" altLang="en-US" b="1">
                <a:solidFill>
                  <a:srgbClr val="FF0000"/>
                </a:solidFill>
              </a:rPr>
              <a:t>日</a:t>
            </a:r>
            <a:r>
              <a:rPr lang="en-US" altLang="zh-CN" b="1" dirty="0">
                <a:solidFill>
                  <a:srgbClr val="FF0000"/>
                </a:solidFill>
              </a:rPr>
              <a:t> 23:59</a:t>
            </a:r>
            <a:r>
              <a:rPr lang="zh-CN" altLang="en-US" b="1" dirty="0">
                <a:solidFill>
                  <a:srgbClr val="FF0000"/>
                </a:solidFill>
              </a:rPr>
              <a:t>，逾期提交：</a:t>
            </a:r>
            <a:r>
              <a:rPr lang="en-US" altLang="zh-CN" b="1" dirty="0">
                <a:solidFill>
                  <a:srgbClr val="FF0000"/>
                </a:solidFill>
              </a:rPr>
              <a:t>0</a:t>
            </a:r>
            <a:r>
              <a:rPr lang="zh-CN" altLang="en-US" b="1" dirty="0">
                <a:solidFill>
                  <a:srgbClr val="FF0000"/>
                </a:solidFill>
              </a:rPr>
              <a:t>分</a:t>
            </a:r>
            <a:endParaRPr lang="en-US" altLang="zh-CN"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45</a:t>
            </a:fld>
            <a:endParaRPr lang="zh-CN" altLang="en-US" dirty="0"/>
          </a:p>
        </p:txBody>
      </p:sp>
      <p:pic>
        <p:nvPicPr>
          <p:cNvPr id="5" name="Picture 4"/>
          <p:cNvPicPr/>
          <p:nvPr/>
        </p:nvPicPr>
        <p:blipFill>
          <a:blip r:embed="rId2"/>
          <a:stretch>
            <a:fillRect/>
          </a:stretch>
        </p:blipFill>
        <p:spPr>
          <a:xfrm>
            <a:off x="2542222" y="3080782"/>
            <a:ext cx="4059555" cy="29997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矩形 1"/>
          <p:cNvSpPr/>
          <p:nvPr/>
        </p:nvSpPr>
        <p:spPr>
          <a:xfrm>
            <a:off x="0" y="0"/>
            <a:ext cx="9144000" cy="1262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p:cNvSpPr/>
          <p:nvPr/>
        </p:nvSpPr>
        <p:spPr>
          <a:xfrm>
            <a:off x="2951204" y="149764"/>
            <a:ext cx="3241592" cy="1569660"/>
          </a:xfrm>
          <a:prstGeom prst="rect">
            <a:avLst/>
          </a:prstGeom>
        </p:spPr>
        <p:txBody>
          <a:bodyPr wrap="none">
            <a:spAutoFit/>
          </a:bodyPr>
          <a:lstStyle/>
          <a:p>
            <a:pPr algn="ctr"/>
            <a:r>
              <a:rPr lang="en-US" altLang="zh-CN" sz="9600" b="1" dirty="0">
                <a:solidFill>
                  <a:srgbClr val="94003F"/>
                </a:solidFill>
                <a:latin typeface="Microsoft YaHei" panose="020B0503020204020204" pitchFamily="34" charset="-122"/>
                <a:ea typeface="Microsoft YaHei" panose="020B0503020204020204" pitchFamily="34" charset="-122"/>
              </a:rPr>
              <a:t>Q&amp;A</a:t>
            </a:r>
            <a:endParaRPr lang="zh-CN" altLang="en-US" sz="9600" b="1" dirty="0">
              <a:solidFill>
                <a:srgbClr val="94003F"/>
              </a:solidFill>
              <a:latin typeface="Microsoft YaHei" panose="020B0503020204020204" pitchFamily="34" charset="-122"/>
              <a:ea typeface="Microsoft YaHei" panose="020B0503020204020204" pitchFamily="34" charset="-122"/>
            </a:endParaRPr>
          </a:p>
        </p:txBody>
      </p:sp>
      <p:pic>
        <p:nvPicPr>
          <p:cNvPr id="14" name="图片 11"/>
          <p:cNvPicPr>
            <a:picLocks noChangeAspect="1"/>
          </p:cNvPicPr>
          <p:nvPr/>
        </p:nvPicPr>
        <p:blipFill>
          <a:blip r:embed="rId3"/>
          <a:stretch>
            <a:fillRect/>
          </a:stretch>
        </p:blipFill>
        <p:spPr>
          <a:xfrm>
            <a:off x="1787450" y="1991082"/>
            <a:ext cx="1112742" cy="1112742"/>
          </a:xfrm>
          <a:prstGeom prst="rect">
            <a:avLst/>
          </a:prstGeom>
        </p:spPr>
      </p:pic>
      <p:sp>
        <p:nvSpPr>
          <p:cNvPr id="15" name="圆角矩形 13"/>
          <p:cNvSpPr/>
          <p:nvPr/>
        </p:nvSpPr>
        <p:spPr>
          <a:xfrm>
            <a:off x="5780902" y="3127217"/>
            <a:ext cx="2109764"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Microsoft YaHei" panose="020B0503020204020204" pitchFamily="34" charset="-122"/>
                <a:ea typeface="Microsoft YaHei" panose="020B0503020204020204" pitchFamily="34" charset="-122"/>
              </a:rPr>
              <a:t>vcc.szu.edu.cn</a:t>
            </a:r>
            <a:endParaRPr lang="zh-CN" altLang="en-US" sz="2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圆角矩形 14"/>
          <p:cNvSpPr/>
          <p:nvPr/>
        </p:nvSpPr>
        <p:spPr>
          <a:xfrm>
            <a:off x="1182455" y="3127217"/>
            <a:ext cx="2387218" cy="3876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65000"/>
                    <a:lumOff val="35000"/>
                  </a:schemeClr>
                </a:solidFill>
                <a:latin typeface="Microsoft YaHei" panose="020B0503020204020204" pitchFamily="34" charset="-122"/>
                <a:ea typeface="Microsoft YaHei" panose="020B0503020204020204" pitchFamily="34" charset="-122"/>
              </a:rPr>
              <a:t>www.szu.edu.cn</a:t>
            </a:r>
            <a:endParaRPr lang="zh-CN" altLang="en-US" sz="2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矩形 6"/>
          <p:cNvSpPr/>
          <p:nvPr/>
        </p:nvSpPr>
        <p:spPr>
          <a:xfrm>
            <a:off x="3633282" y="3621719"/>
            <a:ext cx="1877437" cy="769441"/>
          </a:xfrm>
          <a:prstGeom prst="rect">
            <a:avLst/>
          </a:prstGeom>
        </p:spPr>
        <p:txBody>
          <a:bodyPr wrap="none">
            <a:spAutoFit/>
          </a:bodyPr>
          <a:lstStyle/>
          <a:p>
            <a:pPr algn="ctr"/>
            <a:r>
              <a:rPr lang="zh-CN" altLang="en-US" sz="4400" dirty="0">
                <a:latin typeface="叶根友刀锋黑草" panose="02010601030101010101" pitchFamily="2" charset="-122"/>
                <a:ea typeface="叶根友刀锋黑草" panose="02010601030101010101" pitchFamily="2" charset="-122"/>
              </a:rPr>
              <a:t>胡瑞珍</a:t>
            </a:r>
          </a:p>
        </p:txBody>
      </p:sp>
      <p:sp>
        <p:nvSpPr>
          <p:cNvPr id="18" name="圆角矩形 12"/>
          <p:cNvSpPr/>
          <p:nvPr/>
        </p:nvSpPr>
        <p:spPr>
          <a:xfrm>
            <a:off x="2350135" y="4391025"/>
            <a:ext cx="6734810" cy="3873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lumMod val="65000"/>
                    <a:lumOff val="35000"/>
                  </a:schemeClr>
                </a:solidFill>
                <a:hlinkClick r:id="rId4"/>
              </a:rPr>
              <a:t>http://</a:t>
            </a:r>
            <a:r>
              <a:rPr lang="en-US" altLang="zh-CN" sz="2000" b="1" dirty="0" err="1">
                <a:solidFill>
                  <a:schemeClr val="tx1">
                    <a:lumMod val="65000"/>
                    <a:lumOff val="35000"/>
                  </a:schemeClr>
                </a:solidFill>
                <a:hlinkClick r:id="rId4"/>
              </a:rPr>
              <a:t>csse.szu.edu.cn</a:t>
            </a:r>
            <a:r>
              <a:rPr lang="en-US" altLang="zh-CN" sz="2000" b="1" dirty="0">
                <a:solidFill>
                  <a:schemeClr val="tx1">
                    <a:lumMod val="65000"/>
                    <a:lumOff val="35000"/>
                  </a:schemeClr>
                </a:solidFill>
                <a:hlinkClick r:id="rId4"/>
              </a:rPr>
              <a:t>/staff/</a:t>
            </a:r>
            <a:r>
              <a:rPr lang="en-US" altLang="zh-CN" sz="2000" b="1" dirty="0" err="1">
                <a:solidFill>
                  <a:schemeClr val="tx1">
                    <a:lumMod val="65000"/>
                    <a:lumOff val="35000"/>
                  </a:schemeClr>
                </a:solidFill>
                <a:hlinkClick r:id="rId4"/>
              </a:rPr>
              <a:t>ruizhenhu</a:t>
            </a:r>
            <a:r>
              <a:rPr lang="en-US" altLang="zh-CN" sz="2000" b="1" dirty="0">
                <a:solidFill>
                  <a:schemeClr val="tx1">
                    <a:lumMod val="65000"/>
                    <a:lumOff val="35000"/>
                  </a:schemeClr>
                </a:solidFill>
                <a:hlinkClick r:id="rId4"/>
              </a:rPr>
              <a:t>/</a:t>
            </a:r>
            <a:endParaRPr lang="zh-CN" altLang="en-US" sz="2000" b="1" dirty="0">
              <a:solidFill>
                <a:schemeClr val="tx1">
                  <a:lumMod val="65000"/>
                  <a:lumOff val="35000"/>
                </a:schemeClr>
              </a:solidFill>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9751" y="2004825"/>
            <a:ext cx="1132065" cy="113206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5821" y="1851421"/>
            <a:ext cx="1638300" cy="1638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a:t>
            </a:r>
          </a:p>
        </p:txBody>
      </p:sp>
      <p:sp>
        <p:nvSpPr>
          <p:cNvPr id="3" name="内容占位符 2"/>
          <p:cNvSpPr>
            <a:spLocks noGrp="1"/>
          </p:cNvSpPr>
          <p:nvPr>
            <p:ph idx="1"/>
          </p:nvPr>
        </p:nvSpPr>
        <p:spPr/>
        <p:txBody>
          <a:bodyPr>
            <a:normAutofit/>
          </a:bodyPr>
          <a:lstStyle/>
          <a:p>
            <a:r>
              <a:rPr lang="zh-CN" altLang="en-US" dirty="0"/>
              <a:t>关于“颜色”的代码拼写错误</a:t>
            </a:r>
            <a:endParaRPr lang="en-US" altLang="zh-CN" dirty="0"/>
          </a:p>
          <a:p>
            <a:pPr lvl="1"/>
            <a:r>
              <a:rPr lang="zh-CN" altLang="en-US" dirty="0"/>
              <a:t>错误使用 </a:t>
            </a:r>
            <a:r>
              <a:rPr lang="en-US" altLang="zh-CN" dirty="0">
                <a:solidFill>
                  <a:srgbClr val="FF0000"/>
                </a:solidFill>
              </a:rPr>
              <a:t>vec2</a:t>
            </a:r>
            <a:r>
              <a:rPr lang="en-US" altLang="zh-CN" dirty="0"/>
              <a:t> </a:t>
            </a:r>
            <a:r>
              <a:rPr lang="zh-CN" altLang="en-US" dirty="0"/>
              <a:t>初始化颜色数据</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关联顶点数据时，参数设置错误</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dirty="0"/>
          </a:p>
        </p:txBody>
      </p:sp>
      <p:pic>
        <p:nvPicPr>
          <p:cNvPr id="8" name="图片 7"/>
          <p:cNvPicPr>
            <a:picLocks noChangeAspect="1"/>
          </p:cNvPicPr>
          <p:nvPr/>
        </p:nvPicPr>
        <p:blipFill>
          <a:blip r:embed="rId2"/>
          <a:stretch>
            <a:fillRect/>
          </a:stretch>
        </p:blipFill>
        <p:spPr>
          <a:xfrm>
            <a:off x="1211766" y="2138127"/>
            <a:ext cx="6846650" cy="1504606"/>
          </a:xfrm>
          <a:prstGeom prst="rect">
            <a:avLst/>
          </a:prstGeom>
        </p:spPr>
      </p:pic>
      <p:pic>
        <p:nvPicPr>
          <p:cNvPr id="16" name="图片 15"/>
          <p:cNvPicPr>
            <a:picLocks noChangeAspect="1"/>
          </p:cNvPicPr>
          <p:nvPr/>
        </p:nvPicPr>
        <p:blipFill>
          <a:blip r:embed="rId3"/>
          <a:stretch>
            <a:fillRect/>
          </a:stretch>
        </p:blipFill>
        <p:spPr>
          <a:xfrm>
            <a:off x="1211766" y="4228034"/>
            <a:ext cx="6838971" cy="11988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a:t>
            </a:r>
          </a:p>
        </p:txBody>
      </p:sp>
      <p:sp>
        <p:nvSpPr>
          <p:cNvPr id="3" name="内容占位符 2"/>
          <p:cNvSpPr>
            <a:spLocks noGrp="1"/>
          </p:cNvSpPr>
          <p:nvPr>
            <p:ph idx="1"/>
          </p:nvPr>
        </p:nvSpPr>
        <p:spPr/>
        <p:txBody>
          <a:bodyPr>
            <a:normAutofit/>
          </a:bodyPr>
          <a:lstStyle/>
          <a:p>
            <a:r>
              <a:rPr lang="en-US" altLang="zh-CN" sz="2400" dirty="0"/>
              <a:t>program, </a:t>
            </a:r>
            <a:r>
              <a:rPr lang="en-US" altLang="zh-CN" sz="2400" dirty="0" err="1"/>
              <a:t>vao</a:t>
            </a:r>
            <a:r>
              <a:rPr lang="en-US" altLang="zh-CN" sz="2400" dirty="0"/>
              <a:t> </a:t>
            </a:r>
            <a:r>
              <a:rPr lang="zh-CN" altLang="en-US" sz="2400" dirty="0"/>
              <a:t>的错误使用，导致没有任何显示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062833" y="1804953"/>
            <a:ext cx="6428116" cy="3043542"/>
          </a:xfrm>
          <a:prstGeom prst="rect">
            <a:avLst/>
          </a:prstGeom>
        </p:spPr>
      </p:pic>
      <p:pic>
        <p:nvPicPr>
          <p:cNvPr id="12" name="图片 11"/>
          <p:cNvPicPr>
            <a:picLocks noChangeAspect="1"/>
          </p:cNvPicPr>
          <p:nvPr/>
        </p:nvPicPr>
        <p:blipFill>
          <a:blip r:embed="rId3"/>
          <a:stretch>
            <a:fillRect/>
          </a:stretch>
        </p:blipFill>
        <p:spPr>
          <a:xfrm>
            <a:off x="1062833" y="4973897"/>
            <a:ext cx="6428116" cy="18841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常见问题</a:t>
            </a:r>
          </a:p>
        </p:txBody>
      </p:sp>
      <p:sp>
        <p:nvSpPr>
          <p:cNvPr id="3" name="内容占位符 2"/>
          <p:cNvSpPr>
            <a:spLocks noGrp="1"/>
          </p:cNvSpPr>
          <p:nvPr>
            <p:ph idx="1"/>
          </p:nvPr>
        </p:nvSpPr>
        <p:spPr/>
        <p:txBody>
          <a:bodyPr/>
          <a:lstStyle/>
          <a:p>
            <a:r>
              <a:rPr lang="en-US" altLang="zh-CN" dirty="0" err="1"/>
              <a:t>glBindBuffer</a:t>
            </a:r>
            <a:r>
              <a:rPr lang="en-US" altLang="zh-CN" dirty="0"/>
              <a:t> </a:t>
            </a:r>
            <a:r>
              <a:rPr lang="zh-CN" altLang="en-US" dirty="0"/>
              <a:t>绑定错误，导致没有任何显示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dirty="0"/>
          </a:p>
        </p:txBody>
      </p:sp>
      <p:pic>
        <p:nvPicPr>
          <p:cNvPr id="9" name="图片 8"/>
          <p:cNvPicPr>
            <a:picLocks noChangeAspect="1"/>
          </p:cNvPicPr>
          <p:nvPr/>
        </p:nvPicPr>
        <p:blipFill>
          <a:blip r:embed="rId2"/>
          <a:stretch>
            <a:fillRect/>
          </a:stretch>
        </p:blipFill>
        <p:spPr>
          <a:xfrm>
            <a:off x="1101740" y="1833195"/>
            <a:ext cx="5382880" cy="4842242"/>
          </a:xfrm>
          <a:prstGeom prst="rect">
            <a:avLst/>
          </a:prstGeom>
        </p:spPr>
      </p:pic>
      <p:cxnSp>
        <p:nvCxnSpPr>
          <p:cNvPr id="11" name="直接箭头连接符 10"/>
          <p:cNvCxnSpPr/>
          <p:nvPr/>
        </p:nvCxnSpPr>
        <p:spPr>
          <a:xfrm>
            <a:off x="2994660" y="3116580"/>
            <a:ext cx="4038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040880" y="2924740"/>
            <a:ext cx="2026920" cy="369332"/>
          </a:xfrm>
          <a:prstGeom prst="rect">
            <a:avLst/>
          </a:prstGeom>
          <a:noFill/>
        </p:spPr>
        <p:txBody>
          <a:bodyPr wrap="square" rtlCol="0">
            <a:spAutoFit/>
          </a:bodyPr>
          <a:lstStyle/>
          <a:p>
            <a:r>
              <a:rPr lang="en-US" altLang="zh-CN" dirty="0" err="1"/>
              <a:t>vbo</a:t>
            </a:r>
            <a:r>
              <a:rPr lang="en-US" altLang="zh-CN" dirty="0"/>
              <a:t>[0]</a:t>
            </a:r>
            <a:r>
              <a:rPr lang="zh-CN" altLang="en-US" dirty="0"/>
              <a:t>，用于位置</a:t>
            </a:r>
          </a:p>
        </p:txBody>
      </p:sp>
      <p:cxnSp>
        <p:nvCxnSpPr>
          <p:cNvPr id="13" name="直接箭头连接符 12"/>
          <p:cNvCxnSpPr/>
          <p:nvPr/>
        </p:nvCxnSpPr>
        <p:spPr>
          <a:xfrm>
            <a:off x="2994660" y="3794760"/>
            <a:ext cx="40386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040880" y="3610094"/>
            <a:ext cx="1947560" cy="369332"/>
          </a:xfrm>
          <a:prstGeom prst="rect">
            <a:avLst/>
          </a:prstGeom>
          <a:noFill/>
        </p:spPr>
        <p:txBody>
          <a:bodyPr wrap="square" rtlCol="0">
            <a:spAutoFit/>
          </a:bodyPr>
          <a:lstStyle/>
          <a:p>
            <a:r>
              <a:rPr lang="en-US" altLang="zh-CN" dirty="0" err="1"/>
              <a:t>vbo</a:t>
            </a:r>
            <a:r>
              <a:rPr lang="en-US" altLang="zh-CN" dirty="0"/>
              <a:t>[1]</a:t>
            </a:r>
            <a:r>
              <a:rPr lang="zh-CN" altLang="en-US" dirty="0"/>
              <a:t>，用于颜色</a:t>
            </a:r>
          </a:p>
        </p:txBody>
      </p:sp>
      <p:sp>
        <p:nvSpPr>
          <p:cNvPr id="15" name="文本框 14"/>
          <p:cNvSpPr txBox="1"/>
          <p:nvPr/>
        </p:nvSpPr>
        <p:spPr>
          <a:xfrm>
            <a:off x="7281560" y="2302916"/>
            <a:ext cx="1165860"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当前</a:t>
            </a:r>
            <a:r>
              <a:rPr lang="en-US" altLang="zh-CN" dirty="0" err="1">
                <a:latin typeface="Microsoft YaHei" panose="020B0503020204020204" pitchFamily="34" charset="-122"/>
                <a:ea typeface="Microsoft YaHei" panose="020B0503020204020204" pitchFamily="34" charset="-122"/>
              </a:rPr>
              <a:t>vbo</a:t>
            </a:r>
            <a:endParaRPr lang="zh-CN" altLang="en-US" dirty="0">
              <a:latin typeface="Microsoft YaHei" panose="020B0503020204020204" pitchFamily="34" charset="-122"/>
              <a:ea typeface="Microsoft YaHei" panose="020B0503020204020204" pitchFamily="34" charset="-122"/>
            </a:endParaRPr>
          </a:p>
        </p:txBody>
      </p:sp>
      <p:sp>
        <p:nvSpPr>
          <p:cNvPr id="16" name="右大括号 15"/>
          <p:cNvSpPr/>
          <p:nvPr/>
        </p:nvSpPr>
        <p:spPr>
          <a:xfrm>
            <a:off x="6484620" y="5113020"/>
            <a:ext cx="205740" cy="838199"/>
          </a:xfrm>
          <a:prstGeom prst="rightBrace">
            <a:avLst>
              <a:gd name="adj1" fmla="val 47463"/>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p:cNvSpPr txBox="1"/>
          <p:nvPr/>
        </p:nvSpPr>
        <p:spPr>
          <a:xfrm>
            <a:off x="6740540" y="5202306"/>
            <a:ext cx="2247900" cy="646331"/>
          </a:xfrm>
          <a:prstGeom prst="rect">
            <a:avLst/>
          </a:prstGeom>
          <a:noFill/>
        </p:spPr>
        <p:txBody>
          <a:bodyPr wrap="square" rtlCol="0">
            <a:spAutoFit/>
          </a:bodyPr>
          <a:lstStyle/>
          <a:p>
            <a:r>
              <a:rPr lang="en-US" altLang="zh-CN" dirty="0" err="1"/>
              <a:t>vPosition</a:t>
            </a:r>
            <a:r>
              <a:rPr lang="zh-CN" altLang="en-US" dirty="0"/>
              <a:t>错误地关联了</a:t>
            </a:r>
            <a:r>
              <a:rPr lang="en-US" altLang="zh-CN" dirty="0" err="1"/>
              <a:t>vbo</a:t>
            </a:r>
            <a:r>
              <a:rPr lang="en-US" altLang="zh-CN" dirty="0"/>
              <a:t>[1]</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3026632" y="3850885"/>
            <a:ext cx="3416320" cy="646331"/>
          </a:xfrm>
          <a:prstGeom prst="rect">
            <a:avLst/>
          </a:prstGeom>
          <a:noFill/>
        </p:spPr>
        <p:txBody>
          <a:bodyPr wrap="none" rtlCol="0">
            <a:spAutoFit/>
          </a:bodyPr>
          <a:lstStyle/>
          <a:p>
            <a:pPr algn="ctr"/>
            <a:r>
              <a:rPr lang="zh-CN" altLang="en-US" sz="3600" b="1" dirty="0">
                <a:latin typeface="Microsoft YaHei" panose="020B0503020204020204" pitchFamily="34" charset="-122"/>
                <a:ea typeface="Microsoft YaHei" panose="020B0503020204020204" pitchFamily="34" charset="-122"/>
              </a:rPr>
              <a:t>几何对象和变换</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3</a:t>
            </a:r>
            <a:endParaRPr lang="zh-CN" altLang="en-US" sz="11500" b="1"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47800"/>
            <a:ext cx="7886700" cy="4732491"/>
          </a:xfrm>
        </p:spPr>
        <p:txBody>
          <a:bodyPr>
            <a:normAutofit/>
          </a:bodyPr>
          <a:lstStyle/>
          <a:p>
            <a:r>
              <a:rPr lang="zh-CN" altLang="en-US" dirty="0"/>
              <a:t>几何对象</a:t>
            </a:r>
            <a:endParaRPr lang="en-US" altLang="zh-CN" dirty="0"/>
          </a:p>
          <a:p>
            <a:pPr lvl="1"/>
            <a:r>
              <a:rPr lang="zh-CN" altLang="en-US" dirty="0"/>
              <a:t>实体</a:t>
            </a:r>
            <a:endParaRPr lang="en-US" altLang="zh-CN" dirty="0"/>
          </a:p>
          <a:p>
            <a:pPr lvl="2"/>
            <a:r>
              <a:rPr lang="zh-CN" altLang="en-US" dirty="0"/>
              <a:t>点</a:t>
            </a:r>
            <a:r>
              <a:rPr lang="en-US" altLang="zh-CN" dirty="0"/>
              <a:t>/</a:t>
            </a:r>
            <a:r>
              <a:rPr lang="zh-CN" altLang="en-US" dirty="0"/>
              <a:t>标量</a:t>
            </a:r>
            <a:r>
              <a:rPr lang="en-US" altLang="zh-CN" dirty="0"/>
              <a:t>/</a:t>
            </a:r>
            <a:r>
              <a:rPr lang="zh-CN" altLang="en-US" dirty="0"/>
              <a:t>向量</a:t>
            </a:r>
            <a:endParaRPr lang="en-US" altLang="zh-CN" dirty="0"/>
          </a:p>
          <a:p>
            <a:pPr lvl="2"/>
            <a:r>
              <a:rPr lang="zh-CN" altLang="en-US" dirty="0"/>
              <a:t>与坐标无关的几何</a:t>
            </a:r>
            <a:endParaRPr lang="en-US" altLang="zh-CN" dirty="0"/>
          </a:p>
          <a:p>
            <a:pPr lvl="1"/>
            <a:r>
              <a:rPr lang="zh-CN" altLang="en-US" dirty="0"/>
              <a:t>表示</a:t>
            </a:r>
            <a:endParaRPr lang="en-US" altLang="zh-CN" dirty="0"/>
          </a:p>
          <a:p>
            <a:pPr lvl="2"/>
            <a:r>
              <a:rPr lang="zh-CN" altLang="en-US" dirty="0"/>
              <a:t>坐标系和标架</a:t>
            </a:r>
            <a:endParaRPr lang="en-US" altLang="zh-CN" dirty="0"/>
          </a:p>
          <a:p>
            <a:pPr lvl="2"/>
            <a:r>
              <a:rPr lang="en-US" altLang="zh-CN" dirty="0">
                <a:solidFill>
                  <a:srgbClr val="00B0F0"/>
                </a:solidFill>
              </a:rPr>
              <a:t>OpenGL</a:t>
            </a:r>
            <a:r>
              <a:rPr lang="zh-CN" altLang="en-US" dirty="0"/>
              <a:t>中的标架</a:t>
            </a:r>
            <a:endParaRPr lang="en-US" altLang="zh-CN" dirty="0"/>
          </a:p>
          <a:p>
            <a:pPr lvl="1"/>
            <a:endParaRPr lang="en-US" altLang="zh-CN" dirty="0"/>
          </a:p>
          <a:p>
            <a:r>
              <a:rPr lang="zh-CN" altLang="en-US" dirty="0"/>
              <a:t>变换</a:t>
            </a:r>
            <a:endParaRPr lang="en-US" altLang="zh-CN" dirty="0"/>
          </a:p>
          <a:p>
            <a:pPr lvl="1"/>
            <a:r>
              <a:rPr lang="zh-CN" altLang="en-US" dirty="0"/>
              <a:t>仿射变换</a:t>
            </a:r>
            <a:endParaRPr lang="en-US" altLang="zh-CN" dirty="0"/>
          </a:p>
          <a:p>
            <a:pPr lvl="1"/>
            <a:r>
              <a:rPr lang="zh-CN" altLang="en-US" dirty="0"/>
              <a:t>平移</a:t>
            </a:r>
            <a:r>
              <a:rPr lang="en-US" altLang="zh-CN" dirty="0"/>
              <a:t>/</a:t>
            </a:r>
            <a:r>
              <a:rPr lang="zh-CN" altLang="en-US" dirty="0"/>
              <a:t>旋转</a:t>
            </a:r>
            <a:r>
              <a:rPr lang="en-US" altLang="zh-CN" dirty="0"/>
              <a:t>/</a:t>
            </a:r>
            <a:r>
              <a:rPr lang="zh-CN" altLang="en-US" dirty="0"/>
              <a:t>缩放</a:t>
            </a:r>
            <a:r>
              <a:rPr lang="en-US" altLang="zh-CN" dirty="0"/>
              <a:t>/</a:t>
            </a:r>
            <a:r>
              <a:rPr lang="zh-CN" altLang="en-US" dirty="0"/>
              <a:t>变换级联</a:t>
            </a:r>
            <a:endParaRPr lang="en-US" altLang="zh-CN" dirty="0"/>
          </a:p>
          <a:p>
            <a:pPr lvl="1"/>
            <a:r>
              <a:rPr lang="en-US" altLang="zh-CN" dirty="0"/>
              <a:t>OpenGL</a:t>
            </a:r>
            <a:r>
              <a:rPr lang="zh-CN" altLang="en-US" dirty="0"/>
              <a:t>中的变换矩阵</a:t>
            </a:r>
            <a:endParaRPr lang="en-US" altLang="zh-CN"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2" name="Rectangle 1"/>
          <p:cNvSpPr/>
          <p:nvPr/>
        </p:nvSpPr>
        <p:spPr>
          <a:xfrm>
            <a:off x="710648" y="4051507"/>
            <a:ext cx="7722704" cy="262393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2612</Words>
  <Application>Microsoft Macintosh PowerPoint</Application>
  <PresentationFormat>On-screen Show (4:3)</PresentationFormat>
  <Paragraphs>482</Paragraphs>
  <Slides>46</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04b</vt:lpstr>
      <vt:lpstr>DejaVu Math TeX Gyre</vt:lpstr>
      <vt:lpstr>Microsoft YaHei</vt:lpstr>
      <vt:lpstr>华文新魏</vt:lpstr>
      <vt:lpstr>ZztexMono-Regular</vt:lpstr>
      <vt:lpstr>叶根友刀锋黑草</vt:lpstr>
      <vt:lpstr>Arial</vt:lpstr>
      <vt:lpstr>Calibri</vt:lpstr>
      <vt:lpstr>Cambria Math</vt:lpstr>
      <vt:lpstr>Symbol</vt:lpstr>
      <vt:lpstr>Times New Roman</vt:lpstr>
      <vt:lpstr>Wingdings</vt:lpstr>
      <vt:lpstr>Office 主题</vt:lpstr>
      <vt:lpstr>PowerPoint Presentation</vt:lpstr>
      <vt:lpstr>知识点回顾</vt:lpstr>
      <vt:lpstr>知识点回顾</vt:lpstr>
      <vt:lpstr>常见问题</vt:lpstr>
      <vt:lpstr>常见问题</vt:lpstr>
      <vt:lpstr>常见问题</vt:lpstr>
      <vt:lpstr>常见问题</vt:lpstr>
      <vt:lpstr>大纲</vt:lpstr>
      <vt:lpstr>内容提要</vt:lpstr>
      <vt:lpstr>大纲</vt:lpstr>
      <vt:lpstr>几何对象与图形学</vt:lpstr>
      <vt:lpstr>基本几何要素</vt:lpstr>
      <vt:lpstr>标量-向量运算</vt:lpstr>
      <vt:lpstr>向量空间</vt:lpstr>
      <vt:lpstr>点积和叉积</vt:lpstr>
      <vt:lpstr>点-向量运算</vt:lpstr>
      <vt:lpstr>仿射空间</vt:lpstr>
      <vt:lpstr>与坐标无关的几何</vt:lpstr>
      <vt:lpstr>直线</vt:lpstr>
      <vt:lpstr>仿射加法</vt:lpstr>
      <vt:lpstr>三角形</vt:lpstr>
      <vt:lpstr>平面</vt:lpstr>
      <vt:lpstr>凸性 </vt:lpstr>
      <vt:lpstr>大纲</vt:lpstr>
      <vt:lpstr>线性相关性</vt:lpstr>
      <vt:lpstr>维数</vt:lpstr>
      <vt:lpstr>坐标系</vt:lpstr>
      <vt:lpstr>坐标系</vt:lpstr>
      <vt:lpstr>标架</vt:lpstr>
      <vt:lpstr>点与向量的混淆 </vt:lpstr>
      <vt:lpstr>齐次坐标</vt:lpstr>
      <vt:lpstr>坐标系的变换</vt:lpstr>
      <vt:lpstr>坐标系的变换</vt:lpstr>
      <vt:lpstr>标架的变换</vt:lpstr>
      <vt:lpstr>标架的变换</vt:lpstr>
      <vt:lpstr>标架的变换</vt:lpstr>
      <vt:lpstr>OpenGL中的标架</vt:lpstr>
      <vt:lpstr>相机的移动</vt:lpstr>
      <vt:lpstr>矩阵与向量</vt:lpstr>
      <vt:lpstr>几何对象实例绘制</vt:lpstr>
      <vt:lpstr>彩色立方体</vt:lpstr>
      <vt:lpstr>彩色立方体</vt:lpstr>
      <vt:lpstr>实验2.1</vt:lpstr>
      <vt:lpstr>实验一</vt:lpstr>
      <vt:lpstr>期中大作业</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Microsoft Office User</cp:lastModifiedBy>
  <cp:revision>611</cp:revision>
  <dcterms:created xsi:type="dcterms:W3CDTF">2023-09-18T03:02:38Z</dcterms:created>
  <dcterms:modified xsi:type="dcterms:W3CDTF">2023-09-18T05:28:22Z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2052-11.1.0.11701</vt:lpwstr>
  </property>
</Properties>
</file>